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Ubuntu"/>
      <p:regular r:id="rId45"/>
      <p:bold r:id="rId46"/>
      <p:italic r:id="rId47"/>
      <p:boldItalic r:id="rId48"/>
    </p:embeddedFont>
    <p:embeddedFont>
      <p:font typeface="Ubuntu Light"/>
      <p:regular r:id="rId49"/>
      <p:bold r:id="rId50"/>
      <p:italic r:id="rId51"/>
      <p:boldItalic r:id="rId52"/>
    </p:embeddedFont>
    <p:embeddedFont>
      <p:font typeface="Roboto"/>
      <p:regular r:id="rId53"/>
      <p:bold r:id="rId54"/>
      <p:italic r:id="rId55"/>
      <p:boldItalic r:id="rId56"/>
    </p:embeddedFont>
    <p:embeddedFont>
      <p:font typeface="Arvo"/>
      <p:regular r:id="rId57"/>
      <p:bold r:id="rId58"/>
      <p:italic r:id="rId59"/>
      <p:boldItalic r:id="rId60"/>
    </p:embeddedFont>
    <p:embeddedFont>
      <p:font typeface="Bodoni"/>
      <p:regular r:id="rId61"/>
      <p:bold r:id="rId62"/>
      <p:italic r:id="rId63"/>
      <p:boldItalic r:id="rId64"/>
    </p:embeddedFont>
    <p:embeddedFont>
      <p:font typeface="Quicksand Light"/>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guide id="4"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Ubuntu-bold.fntdata"/><Relationship Id="rId45" Type="http://schemas.openxmlformats.org/officeDocument/2006/relationships/font" Target="fonts/Ubuntu-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buntu-boldItalic.fntdata"/><Relationship Id="rId47" Type="http://schemas.openxmlformats.org/officeDocument/2006/relationships/font" Target="fonts/Ubuntu-italic.fntdata"/><Relationship Id="rId49" Type="http://schemas.openxmlformats.org/officeDocument/2006/relationships/font" Target="fonts/Ubuntu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odoni-bold.fntdata"/><Relationship Id="rId61" Type="http://schemas.openxmlformats.org/officeDocument/2006/relationships/font" Target="fonts/Bodoni-regular.fntdata"/><Relationship Id="rId20" Type="http://schemas.openxmlformats.org/officeDocument/2006/relationships/slide" Target="slides/slide15.xml"/><Relationship Id="rId64" Type="http://schemas.openxmlformats.org/officeDocument/2006/relationships/font" Target="fonts/Bodoni-boldItalic.fntdata"/><Relationship Id="rId63" Type="http://schemas.openxmlformats.org/officeDocument/2006/relationships/font" Target="fonts/Bodoni-italic.fntdata"/><Relationship Id="rId22" Type="http://schemas.openxmlformats.org/officeDocument/2006/relationships/slide" Target="slides/slide17.xml"/><Relationship Id="rId66" Type="http://schemas.openxmlformats.org/officeDocument/2006/relationships/font" Target="fonts/QuicksandLight-bold.fntdata"/><Relationship Id="rId21" Type="http://schemas.openxmlformats.org/officeDocument/2006/relationships/slide" Target="slides/slide16.xml"/><Relationship Id="rId65" Type="http://schemas.openxmlformats.org/officeDocument/2006/relationships/font" Target="fonts/QuicksandLight-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rv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Light-italic.fntdata"/><Relationship Id="rId50" Type="http://schemas.openxmlformats.org/officeDocument/2006/relationships/font" Target="fonts/UbuntuLight-bold.fntdata"/><Relationship Id="rId53" Type="http://schemas.openxmlformats.org/officeDocument/2006/relationships/font" Target="fonts/Roboto-regular.fntdata"/><Relationship Id="rId52" Type="http://schemas.openxmlformats.org/officeDocument/2006/relationships/font" Target="fonts/UbuntuLight-boldItalic.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Arv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Arvo-italic.fntdata"/><Relationship Id="rId14" Type="http://schemas.openxmlformats.org/officeDocument/2006/relationships/slide" Target="slides/slide9.xml"/><Relationship Id="rId58" Type="http://schemas.openxmlformats.org/officeDocument/2006/relationships/font" Target="fonts/Arv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3c5c9903b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3c5c9903b_0_1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3c5c9903b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a3c5c9903b_0_1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3a45f81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a3a45f810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3a45f81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a3a45f810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3c5c9903b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a3c5c9903b_0_1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3c5c9903b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a3c5c9903b_0_1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3c5c9903b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a3c5c9903b_0_1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3c5c9903b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a3c5c9903b_0_2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3c5c9903b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a3c5c9903b_0_1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3c5c9903b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a3c5c9903b_0_2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3c5c990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a3c5c9903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3c5c9903b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a3c5c9903b_0_2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3c5c9903b_0_2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a3c5c9903b_0_2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3c5c9903b_0_2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a3c5c9903b_0_2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3c5c9903b_0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a3c5c9903b_0_2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3c5c9903b_0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a3c5c9903b_0_2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3c5c9903b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a3c5c9903b_0_2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3c5c9903b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a3c5c9903b_0_2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3c5c9903b_0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a3c5c9903b_0_2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3c5c9903b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a3c5c9903b_0_2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3c5c9903b_0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a3c5c9903b_0_2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3c5c99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a3c5c990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3c5c9903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a3c5c9903b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3c5c9903b_0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a3c5c9903b_0_2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3d48d1fa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a3d48d1fac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3c5c9903b_0_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a3c5c9903b_0_2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3c5c9903b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a3c5c9903b_0_1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3d48d1fa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a3d48d1fac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3c5c9903b_0_3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a3c5c9903b_0_3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3c5c9903b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a3c5c9903b_0_1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3c5c9903b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a3c5c9903b_0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3c5c9903b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a3c5c9903b_0_3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3c5c9903b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a3c5c9903b_0_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3c5c9903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a3c5c9903b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3c5c9903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a3c5c9903b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3c5c9903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a3c5c9903b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3c5c9903b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a3c5c9903b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3c5c9903b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a3c5c9903b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 name="Google Shape;11;p2"/>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Clr>
                <a:srgbClr val="434343"/>
              </a:buClr>
              <a:buSzPts val="6000"/>
              <a:buNone/>
              <a:defRPr sz="6000">
                <a:solidFill>
                  <a:srgbClr val="434343"/>
                </a:solidFill>
              </a:defRPr>
            </a:lvl2pPr>
            <a:lvl3pPr lvl="2" algn="ctr">
              <a:lnSpc>
                <a:spcPct val="100000"/>
              </a:lnSpc>
              <a:spcBef>
                <a:spcPts val="0"/>
              </a:spcBef>
              <a:spcAft>
                <a:spcPts val="0"/>
              </a:spcAft>
              <a:buClr>
                <a:srgbClr val="434343"/>
              </a:buClr>
              <a:buSzPts val="6000"/>
              <a:buNone/>
              <a:defRPr sz="6000">
                <a:solidFill>
                  <a:srgbClr val="434343"/>
                </a:solidFill>
              </a:defRPr>
            </a:lvl3pPr>
            <a:lvl4pPr lvl="3" algn="ctr">
              <a:lnSpc>
                <a:spcPct val="100000"/>
              </a:lnSpc>
              <a:spcBef>
                <a:spcPts val="0"/>
              </a:spcBef>
              <a:spcAft>
                <a:spcPts val="0"/>
              </a:spcAft>
              <a:buClr>
                <a:srgbClr val="434343"/>
              </a:buClr>
              <a:buSzPts val="6000"/>
              <a:buNone/>
              <a:defRPr sz="6000">
                <a:solidFill>
                  <a:srgbClr val="434343"/>
                </a:solidFill>
              </a:defRPr>
            </a:lvl4pPr>
            <a:lvl5pPr lvl="4" algn="ctr">
              <a:lnSpc>
                <a:spcPct val="100000"/>
              </a:lnSpc>
              <a:spcBef>
                <a:spcPts val="0"/>
              </a:spcBef>
              <a:spcAft>
                <a:spcPts val="0"/>
              </a:spcAft>
              <a:buClr>
                <a:srgbClr val="434343"/>
              </a:buClr>
              <a:buSzPts val="6000"/>
              <a:buNone/>
              <a:defRPr sz="6000">
                <a:solidFill>
                  <a:srgbClr val="434343"/>
                </a:solidFill>
              </a:defRPr>
            </a:lvl5pPr>
            <a:lvl6pPr lvl="5" algn="ctr">
              <a:lnSpc>
                <a:spcPct val="100000"/>
              </a:lnSpc>
              <a:spcBef>
                <a:spcPts val="0"/>
              </a:spcBef>
              <a:spcAft>
                <a:spcPts val="0"/>
              </a:spcAft>
              <a:buClr>
                <a:srgbClr val="434343"/>
              </a:buClr>
              <a:buSzPts val="6000"/>
              <a:buNone/>
              <a:defRPr sz="6000">
                <a:solidFill>
                  <a:srgbClr val="434343"/>
                </a:solidFill>
              </a:defRPr>
            </a:lvl6pPr>
            <a:lvl7pPr lvl="6" algn="ctr">
              <a:lnSpc>
                <a:spcPct val="100000"/>
              </a:lnSpc>
              <a:spcBef>
                <a:spcPts val="0"/>
              </a:spcBef>
              <a:spcAft>
                <a:spcPts val="0"/>
              </a:spcAft>
              <a:buClr>
                <a:srgbClr val="434343"/>
              </a:buClr>
              <a:buSzPts val="6000"/>
              <a:buNone/>
              <a:defRPr sz="6000">
                <a:solidFill>
                  <a:srgbClr val="434343"/>
                </a:solidFill>
              </a:defRPr>
            </a:lvl7pPr>
            <a:lvl8pPr lvl="7" algn="ctr">
              <a:lnSpc>
                <a:spcPct val="100000"/>
              </a:lnSpc>
              <a:spcBef>
                <a:spcPts val="0"/>
              </a:spcBef>
              <a:spcAft>
                <a:spcPts val="0"/>
              </a:spcAft>
              <a:buClr>
                <a:srgbClr val="434343"/>
              </a:buClr>
              <a:buSzPts val="6000"/>
              <a:buNone/>
              <a:defRPr sz="6000">
                <a:solidFill>
                  <a:srgbClr val="434343"/>
                </a:solidFill>
              </a:defRPr>
            </a:lvl8pPr>
            <a:lvl9pPr lvl="8"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73" name="Shape 73"/>
        <p:cNvGrpSpPr/>
        <p:nvPr/>
      </p:nvGrpSpPr>
      <p:grpSpPr>
        <a:xfrm>
          <a:off x="0" y="0"/>
          <a:ext cx="0" cy="0"/>
          <a:chOff x="0" y="0"/>
          <a:chExt cx="0" cy="0"/>
        </a:xfrm>
      </p:grpSpPr>
      <p:sp>
        <p:nvSpPr>
          <p:cNvPr id="74" name="Google Shape;74;p1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6" name="Google Shape;76;p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7" name="Google Shape;77;p11"/>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78" name="Google Shape;78;p11"/>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9" name="Google Shape;79;p11"/>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80" name="Google Shape;80;p11"/>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1" name="Google Shape;81;p11"/>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82" name="Google Shape;82;p11"/>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cxnSp>
        <p:nvCxnSpPr>
          <p:cNvPr id="83" name="Google Shape;83;p11"/>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cxnSp>
        <p:nvCxnSpPr>
          <p:cNvPr id="84" name="Google Shape;84;p11"/>
          <p:cNvCxnSpPr/>
          <p:nvPr/>
        </p:nvCxnSpPr>
        <p:spPr>
          <a:xfrm>
            <a:off x="5737375" y="1926825"/>
            <a:ext cx="0" cy="1941300"/>
          </a:xfrm>
          <a:prstGeom prst="straightConnector1">
            <a:avLst/>
          </a:prstGeom>
          <a:noFill/>
          <a:ln cap="flat" cmpd="sng" w="38100">
            <a:solidFill>
              <a:srgbClr val="81ECEC"/>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85" name="Shape 85"/>
        <p:cNvGrpSpPr/>
        <p:nvPr/>
      </p:nvGrpSpPr>
      <p:grpSpPr>
        <a:xfrm>
          <a:off x="0" y="0"/>
          <a:ext cx="0" cy="0"/>
          <a:chOff x="0" y="0"/>
          <a:chExt cx="0" cy="0"/>
        </a:xfrm>
      </p:grpSpPr>
      <p:sp>
        <p:nvSpPr>
          <p:cNvPr id="86" name="Google Shape;86;p1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7" name="Google Shape;87;p12"/>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9" name="Google Shape;89;p12"/>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p:txBody>
      </p:sp>
      <p:cxnSp>
        <p:nvCxnSpPr>
          <p:cNvPr id="90" name="Google Shape;90;p12"/>
          <p:cNvCxnSpPr/>
          <p:nvPr/>
        </p:nvCxnSpPr>
        <p:spPr>
          <a:xfrm>
            <a:off x="2203050" y="15974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91" name="Shape 91"/>
        <p:cNvGrpSpPr/>
        <p:nvPr/>
      </p:nvGrpSpPr>
      <p:grpSpPr>
        <a:xfrm>
          <a:off x="0" y="0"/>
          <a:ext cx="0" cy="0"/>
          <a:chOff x="0" y="0"/>
          <a:chExt cx="0" cy="0"/>
        </a:xfrm>
      </p:grpSpPr>
      <p:sp>
        <p:nvSpPr>
          <p:cNvPr id="92" name="Google Shape;92;p13"/>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93" name="Google Shape;93;p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94" name="Google Shape;94;p13"/>
          <p:cNvCxnSpPr/>
          <p:nvPr/>
        </p:nvCxnSpPr>
        <p:spPr>
          <a:xfrm>
            <a:off x="1068750" y="46197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95" name="Shape 95"/>
        <p:cNvGrpSpPr/>
        <p:nvPr/>
      </p:nvGrpSpPr>
      <p:grpSpPr>
        <a:xfrm>
          <a:off x="0" y="0"/>
          <a:ext cx="0" cy="0"/>
          <a:chOff x="0" y="0"/>
          <a:chExt cx="0" cy="0"/>
        </a:xfrm>
      </p:grpSpPr>
      <p:sp>
        <p:nvSpPr>
          <p:cNvPr id="96" name="Google Shape;96;p14"/>
          <p:cNvSpPr txBox="1"/>
          <p:nvPr>
            <p:ph type="title"/>
          </p:nvPr>
        </p:nvSpPr>
        <p:spPr>
          <a:xfrm>
            <a:off x="956271"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97" name="Google Shape;97;p14"/>
          <p:cNvSpPr txBox="1"/>
          <p:nvPr>
            <p:ph idx="1" type="subTitle"/>
          </p:nvPr>
        </p:nvSpPr>
        <p:spPr>
          <a:xfrm>
            <a:off x="954225" y="1709475"/>
            <a:ext cx="3367200" cy="247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98" name="Google Shape;98;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1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14"/>
          <p:cNvCxnSpPr/>
          <p:nvPr/>
        </p:nvCxnSpPr>
        <p:spPr>
          <a:xfrm>
            <a:off x="1068750" y="13401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02" name="Shape 102"/>
        <p:cNvGrpSpPr/>
        <p:nvPr/>
      </p:nvGrpSpPr>
      <p:grpSpPr>
        <a:xfrm>
          <a:off x="0" y="0"/>
          <a:ext cx="0" cy="0"/>
          <a:chOff x="0" y="0"/>
          <a:chExt cx="0" cy="0"/>
        </a:xfrm>
      </p:grpSpPr>
      <p:sp>
        <p:nvSpPr>
          <p:cNvPr id="103" name="Google Shape;103;p1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5" name="Google Shape;105;p15"/>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06" name="Google Shape;106;p15"/>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107" name="Shape 107"/>
        <p:cNvGrpSpPr/>
        <p:nvPr/>
      </p:nvGrpSpPr>
      <p:grpSpPr>
        <a:xfrm>
          <a:off x="0" y="0"/>
          <a:ext cx="0" cy="0"/>
          <a:chOff x="0" y="0"/>
          <a:chExt cx="0" cy="0"/>
        </a:xfrm>
      </p:grpSpPr>
      <p:sp>
        <p:nvSpPr>
          <p:cNvPr id="108" name="Google Shape;108;p16"/>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110" name="Google Shape;110;p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11" name="Google Shape;111;p16"/>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12" name="Shape 112"/>
        <p:cNvGrpSpPr/>
        <p:nvPr/>
      </p:nvGrpSpPr>
      <p:grpSpPr>
        <a:xfrm>
          <a:off x="0" y="0"/>
          <a:ext cx="0" cy="0"/>
          <a:chOff x="0" y="0"/>
          <a:chExt cx="0" cy="0"/>
        </a:xfrm>
      </p:grpSpPr>
      <p:sp>
        <p:nvSpPr>
          <p:cNvPr id="113" name="Google Shape;113;p17"/>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15" name="Shape 115"/>
        <p:cNvGrpSpPr/>
        <p:nvPr/>
      </p:nvGrpSpPr>
      <p:grpSpPr>
        <a:xfrm>
          <a:off x="0" y="0"/>
          <a:ext cx="0" cy="0"/>
          <a:chOff x="0" y="0"/>
          <a:chExt cx="0" cy="0"/>
        </a:xfrm>
      </p:grpSpPr>
      <p:sp>
        <p:nvSpPr>
          <p:cNvPr id="116" name="Google Shape;116;p18"/>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8" name="Google Shape;118;p1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19" name="Google Shape;119;p18"/>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20" name="Google Shape;120;p18"/>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1" name="Google Shape;121;p18"/>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22" name="Google Shape;122;p18"/>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3" name="Google Shape;123;p18"/>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124" name="Shape 124"/>
        <p:cNvGrpSpPr/>
        <p:nvPr/>
      </p:nvGrpSpPr>
      <p:grpSpPr>
        <a:xfrm>
          <a:off x="0" y="0"/>
          <a:ext cx="0" cy="0"/>
          <a:chOff x="0" y="0"/>
          <a:chExt cx="0" cy="0"/>
        </a:xfrm>
      </p:grpSpPr>
      <p:sp>
        <p:nvSpPr>
          <p:cNvPr id="125" name="Google Shape;125;p19"/>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27" name="Google Shape;127;p19"/>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8" name="Google Shape;128;p19"/>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29" name="Google Shape;129;p19"/>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0" name="Google Shape;130;p19"/>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31" name="Google Shape;131;p19"/>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2" name="Google Shape;132;p19"/>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3" name="Google Shape;133;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34" name="Google Shape;134;p19"/>
          <p:cNvCxnSpPr/>
          <p:nvPr/>
        </p:nvCxnSpPr>
        <p:spPr>
          <a:xfrm>
            <a:off x="33435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35" name="Google Shape;135;p19"/>
          <p:cNvCxnSpPr/>
          <p:nvPr/>
        </p:nvCxnSpPr>
        <p:spPr>
          <a:xfrm>
            <a:off x="57391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36" name="Google Shape;136;p19"/>
          <p:cNvCxnSpPr/>
          <p:nvPr/>
        </p:nvCxnSpPr>
        <p:spPr>
          <a:xfrm>
            <a:off x="4233900" y="1120475"/>
            <a:ext cx="676200" cy="0"/>
          </a:xfrm>
          <a:prstGeom prst="straightConnector1">
            <a:avLst/>
          </a:prstGeom>
          <a:noFill/>
          <a:ln cap="flat" cmpd="sng" w="76200">
            <a:solidFill>
              <a:srgbClr val="81ECEC"/>
            </a:solidFill>
            <a:prstDash val="solid"/>
            <a:round/>
            <a:headEnd len="sm" w="sm" type="none"/>
            <a:tailEnd len="sm" w="sm" type="none"/>
          </a:ln>
        </p:spPr>
      </p:cxnSp>
      <p:cxnSp>
        <p:nvCxnSpPr>
          <p:cNvPr id="137" name="Google Shape;137;p19"/>
          <p:cNvCxnSpPr/>
          <p:nvPr/>
        </p:nvCxnSpPr>
        <p:spPr>
          <a:xfrm>
            <a:off x="1050450" y="2918000"/>
            <a:ext cx="7043100" cy="0"/>
          </a:xfrm>
          <a:prstGeom prst="straightConnector1">
            <a:avLst/>
          </a:prstGeom>
          <a:noFill/>
          <a:ln cap="flat" cmpd="sng" w="38100">
            <a:solidFill>
              <a:srgbClr val="81ECEC"/>
            </a:solidFill>
            <a:prstDash val="solid"/>
            <a:round/>
            <a:headEnd len="sm" w="sm" type="none"/>
            <a:tailEnd len="sm" w="sm" type="none"/>
          </a:ln>
        </p:spPr>
      </p:cxnSp>
      <p:sp>
        <p:nvSpPr>
          <p:cNvPr id="138" name="Google Shape;138;p19"/>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39" name="Google Shape;139;p19"/>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40" name="Google Shape;140;p19"/>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41" name="Google Shape;141;p19"/>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42" name="Google Shape;142;p19"/>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43" name="Google Shape;143;p19"/>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44" name="Shape 144"/>
        <p:cNvGrpSpPr/>
        <p:nvPr/>
      </p:nvGrpSpPr>
      <p:grpSpPr>
        <a:xfrm>
          <a:off x="0" y="0"/>
          <a:ext cx="0" cy="0"/>
          <a:chOff x="0" y="0"/>
          <a:chExt cx="0" cy="0"/>
        </a:xfrm>
      </p:grpSpPr>
      <p:sp>
        <p:nvSpPr>
          <p:cNvPr id="145" name="Google Shape;145;p20"/>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7" name="Google Shape;147;p20"/>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cxnSp>
        <p:nvCxnSpPr>
          <p:cNvPr id="148" name="Google Shape;148;p20"/>
          <p:cNvCxnSpPr/>
          <p:nvPr/>
        </p:nvCxnSpPr>
        <p:spPr>
          <a:xfrm>
            <a:off x="918900" y="3511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14" name="Google Shape;14;p3"/>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15" name="Google Shape;15;p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7" name="Google Shape;17;p3"/>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8" name="Google Shape;18;p3"/>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19" name="Google Shape;19;p3"/>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20" name="Google Shape;20;p3"/>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21" name="Google Shape;21;p3"/>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22" name="Google Shape;22;p3"/>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3"/>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3"/>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149" name="Shape 149"/>
        <p:cNvGrpSpPr/>
        <p:nvPr/>
      </p:nvGrpSpPr>
      <p:grpSpPr>
        <a:xfrm>
          <a:off x="0" y="0"/>
          <a:ext cx="0" cy="0"/>
          <a:chOff x="0" y="0"/>
          <a:chExt cx="0" cy="0"/>
        </a:xfrm>
      </p:grpSpPr>
      <p:sp>
        <p:nvSpPr>
          <p:cNvPr id="150" name="Google Shape;150;p2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1"/>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152" name="Google Shape;152;p21"/>
          <p:cNvSpPr txBox="1"/>
          <p:nvPr>
            <p:ph idx="12" type="sldNum"/>
          </p:nvPr>
        </p:nvSpPr>
        <p:spPr>
          <a:xfrm>
            <a:off x="8524708" y="46631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53" name="Google Shape;153;p21"/>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54" name="Google Shape;154;p21"/>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5" name="Google Shape;155;p21"/>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56" name="Google Shape;156;p21"/>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7" name="Google Shape;157;p21"/>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8" name="Shape 158"/>
        <p:cNvGrpSpPr/>
        <p:nvPr/>
      </p:nvGrpSpPr>
      <p:grpSpPr>
        <a:xfrm>
          <a:off x="0" y="0"/>
          <a:ext cx="0" cy="0"/>
          <a:chOff x="0" y="0"/>
          <a:chExt cx="0" cy="0"/>
        </a:xfrm>
      </p:grpSpPr>
      <p:sp>
        <p:nvSpPr>
          <p:cNvPr id="159" name="Google Shape;159;p22"/>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1" name="Google Shape;161;p22"/>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666666"/>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300"/>
              <a:buNone/>
              <a:defRPr>
                <a:solidFill>
                  <a:srgbClr val="666666"/>
                </a:solidFill>
              </a:defRPr>
            </a:lvl3pPr>
            <a:lvl4pPr lvl="3" algn="l">
              <a:lnSpc>
                <a:spcPct val="100000"/>
              </a:lnSpc>
              <a:spcBef>
                <a:spcPts val="0"/>
              </a:spcBef>
              <a:spcAft>
                <a:spcPts val="0"/>
              </a:spcAft>
              <a:buSzPts val="1300"/>
              <a:buNone/>
              <a:defRPr>
                <a:solidFill>
                  <a:srgbClr val="666666"/>
                </a:solidFill>
              </a:defRPr>
            </a:lvl4pPr>
            <a:lvl5pPr lvl="4" algn="l">
              <a:lnSpc>
                <a:spcPct val="100000"/>
              </a:lnSpc>
              <a:spcBef>
                <a:spcPts val="0"/>
              </a:spcBef>
              <a:spcAft>
                <a:spcPts val="0"/>
              </a:spcAft>
              <a:buSzPts val="1200"/>
              <a:buNone/>
              <a:defRPr>
                <a:solidFill>
                  <a:srgbClr val="666666"/>
                </a:solidFill>
              </a:defRPr>
            </a:lvl5pPr>
            <a:lvl6pPr lvl="5" algn="l">
              <a:lnSpc>
                <a:spcPct val="100000"/>
              </a:lnSpc>
              <a:spcBef>
                <a:spcPts val="0"/>
              </a:spcBef>
              <a:spcAft>
                <a:spcPts val="0"/>
              </a:spcAft>
              <a:buSzPts val="1200"/>
              <a:buNone/>
              <a:defRPr>
                <a:solidFill>
                  <a:srgbClr val="666666"/>
                </a:solidFill>
              </a:defRPr>
            </a:lvl6pPr>
            <a:lvl7pPr lvl="6" algn="l">
              <a:lnSpc>
                <a:spcPct val="100000"/>
              </a:lnSpc>
              <a:spcBef>
                <a:spcPts val="0"/>
              </a:spcBef>
              <a:spcAft>
                <a:spcPts val="0"/>
              </a:spcAft>
              <a:buSzPts val="1100"/>
              <a:buNone/>
              <a:defRPr>
                <a:solidFill>
                  <a:srgbClr val="666666"/>
                </a:solidFill>
              </a:defRPr>
            </a:lvl7pPr>
            <a:lvl8pPr lvl="7" algn="l">
              <a:lnSpc>
                <a:spcPct val="100000"/>
              </a:lnSpc>
              <a:spcBef>
                <a:spcPts val="0"/>
              </a:spcBef>
              <a:spcAft>
                <a:spcPts val="0"/>
              </a:spcAft>
              <a:buSzPts val="1100"/>
              <a:buNone/>
              <a:defRPr>
                <a:solidFill>
                  <a:srgbClr val="666666"/>
                </a:solidFill>
              </a:defRPr>
            </a:lvl8pPr>
            <a:lvl9pPr lvl="8" algn="l">
              <a:lnSpc>
                <a:spcPct val="100000"/>
              </a:lnSpc>
              <a:spcBef>
                <a:spcPts val="0"/>
              </a:spcBef>
              <a:spcAft>
                <a:spcPts val="0"/>
              </a:spcAft>
              <a:buSzPts val="1000"/>
              <a:buNone/>
              <a:defRPr>
                <a:solidFill>
                  <a:srgbClr val="666666"/>
                </a:solidFill>
              </a:defRPr>
            </a:lvl9pPr>
          </a:lstStyle>
          <a:p/>
        </p:txBody>
      </p:sp>
      <p:sp>
        <p:nvSpPr>
          <p:cNvPr id="162" name="Google Shape;162;p22"/>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3" name="Shape 163"/>
        <p:cNvGrpSpPr/>
        <p:nvPr/>
      </p:nvGrpSpPr>
      <p:grpSpPr>
        <a:xfrm>
          <a:off x="0" y="0"/>
          <a:ext cx="0" cy="0"/>
          <a:chOff x="0" y="0"/>
          <a:chExt cx="0" cy="0"/>
        </a:xfrm>
      </p:grpSpPr>
      <p:sp>
        <p:nvSpPr>
          <p:cNvPr id="164" name="Google Shape;164;p2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None/>
              <a:defRPr b="1"/>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p:txBody>
      </p:sp>
      <p:sp>
        <p:nvSpPr>
          <p:cNvPr id="166" name="Google Shape;166;p23"/>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rgbClr val="666666"/>
                </a:solidFill>
              </a:defRPr>
            </a:lvl1pPr>
            <a:lvl2pPr lvl="1" algn="r">
              <a:lnSpc>
                <a:spcPct val="100000"/>
              </a:lnSpc>
              <a:spcBef>
                <a:spcPts val="0"/>
              </a:spcBef>
              <a:spcAft>
                <a:spcPts val="0"/>
              </a:spcAft>
              <a:buSzPts val="1400"/>
              <a:buNone/>
              <a:defRPr>
                <a:solidFill>
                  <a:srgbClr val="666666"/>
                </a:solidFill>
              </a:defRPr>
            </a:lvl2pPr>
            <a:lvl3pPr lvl="2" algn="r">
              <a:lnSpc>
                <a:spcPct val="100000"/>
              </a:lnSpc>
              <a:spcBef>
                <a:spcPts val="0"/>
              </a:spcBef>
              <a:spcAft>
                <a:spcPts val="0"/>
              </a:spcAft>
              <a:buSzPts val="1300"/>
              <a:buNone/>
              <a:defRPr>
                <a:solidFill>
                  <a:srgbClr val="666666"/>
                </a:solidFill>
              </a:defRPr>
            </a:lvl3pPr>
            <a:lvl4pPr lvl="3" algn="r">
              <a:lnSpc>
                <a:spcPct val="100000"/>
              </a:lnSpc>
              <a:spcBef>
                <a:spcPts val="0"/>
              </a:spcBef>
              <a:spcAft>
                <a:spcPts val="0"/>
              </a:spcAft>
              <a:buSzPts val="1300"/>
              <a:buNone/>
              <a:defRPr>
                <a:solidFill>
                  <a:srgbClr val="666666"/>
                </a:solidFill>
              </a:defRPr>
            </a:lvl4pPr>
            <a:lvl5pPr lvl="4" algn="r">
              <a:lnSpc>
                <a:spcPct val="100000"/>
              </a:lnSpc>
              <a:spcBef>
                <a:spcPts val="0"/>
              </a:spcBef>
              <a:spcAft>
                <a:spcPts val="0"/>
              </a:spcAft>
              <a:buSzPts val="1200"/>
              <a:buNone/>
              <a:defRPr>
                <a:solidFill>
                  <a:srgbClr val="666666"/>
                </a:solidFill>
              </a:defRPr>
            </a:lvl5pPr>
            <a:lvl6pPr lvl="5" algn="r">
              <a:lnSpc>
                <a:spcPct val="100000"/>
              </a:lnSpc>
              <a:spcBef>
                <a:spcPts val="0"/>
              </a:spcBef>
              <a:spcAft>
                <a:spcPts val="0"/>
              </a:spcAft>
              <a:buSzPts val="1200"/>
              <a:buNone/>
              <a:defRPr>
                <a:solidFill>
                  <a:srgbClr val="666666"/>
                </a:solidFill>
              </a:defRPr>
            </a:lvl6pPr>
            <a:lvl7pPr lvl="6" algn="r">
              <a:lnSpc>
                <a:spcPct val="100000"/>
              </a:lnSpc>
              <a:spcBef>
                <a:spcPts val="0"/>
              </a:spcBef>
              <a:spcAft>
                <a:spcPts val="0"/>
              </a:spcAft>
              <a:buSzPts val="1100"/>
              <a:buNone/>
              <a:defRPr>
                <a:solidFill>
                  <a:srgbClr val="666666"/>
                </a:solidFill>
              </a:defRPr>
            </a:lvl7pPr>
            <a:lvl8pPr lvl="7" algn="r">
              <a:lnSpc>
                <a:spcPct val="100000"/>
              </a:lnSpc>
              <a:spcBef>
                <a:spcPts val="0"/>
              </a:spcBef>
              <a:spcAft>
                <a:spcPts val="0"/>
              </a:spcAft>
              <a:buSzPts val="1100"/>
              <a:buNone/>
              <a:defRPr>
                <a:solidFill>
                  <a:srgbClr val="666666"/>
                </a:solidFill>
              </a:defRPr>
            </a:lvl8pPr>
            <a:lvl9pPr lvl="8" algn="r">
              <a:lnSpc>
                <a:spcPct val="100000"/>
              </a:lnSpc>
              <a:spcBef>
                <a:spcPts val="0"/>
              </a:spcBef>
              <a:spcAft>
                <a:spcPts val="0"/>
              </a:spcAft>
              <a:buSzPts val="1000"/>
              <a:buNone/>
              <a:defRPr>
                <a:solidFill>
                  <a:srgbClr val="666666"/>
                </a:solidFill>
              </a:defRPr>
            </a:lvl9pPr>
          </a:lstStyle>
          <a:p/>
        </p:txBody>
      </p:sp>
      <p:sp>
        <p:nvSpPr>
          <p:cNvPr id="167" name="Google Shape;167;p23"/>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168" name="Shape 168"/>
        <p:cNvGrpSpPr/>
        <p:nvPr/>
      </p:nvGrpSpPr>
      <p:grpSpPr>
        <a:xfrm>
          <a:off x="0" y="0"/>
          <a:ext cx="0" cy="0"/>
          <a:chOff x="0" y="0"/>
          <a:chExt cx="0" cy="0"/>
        </a:xfrm>
      </p:grpSpPr>
      <p:sp>
        <p:nvSpPr>
          <p:cNvPr id="169" name="Google Shape;169;p24"/>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1" name="Google Shape;171;p24"/>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172" name="Shape 172"/>
        <p:cNvGrpSpPr/>
        <p:nvPr/>
      </p:nvGrpSpPr>
      <p:grpSpPr>
        <a:xfrm>
          <a:off x="0" y="0"/>
          <a:ext cx="0" cy="0"/>
          <a:chOff x="0" y="0"/>
          <a:chExt cx="0" cy="0"/>
        </a:xfrm>
      </p:grpSpPr>
      <p:sp>
        <p:nvSpPr>
          <p:cNvPr id="173" name="Google Shape;173;p2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5" name="Google Shape;175;p2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6" name="Google Shape;176;p25"/>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177" name="Shape 17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178" name="Shape 178"/>
        <p:cNvGrpSpPr/>
        <p:nvPr/>
      </p:nvGrpSpPr>
      <p:grpSpPr>
        <a:xfrm>
          <a:off x="0" y="0"/>
          <a:ext cx="0" cy="0"/>
          <a:chOff x="0" y="0"/>
          <a:chExt cx="0" cy="0"/>
        </a:xfrm>
      </p:grpSpPr>
      <p:sp>
        <p:nvSpPr>
          <p:cNvPr id="179" name="Google Shape;179;p27"/>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31" name="Google Shape;31;p4"/>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32" name="Google Shape;32;p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3" name="Google Shape;33;p4"/>
          <p:cNvCxnSpPr/>
          <p:nvPr/>
        </p:nvCxnSpPr>
        <p:spPr>
          <a:xfrm>
            <a:off x="678525" y="20605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34" name="Shape 34"/>
        <p:cNvGrpSpPr/>
        <p:nvPr/>
      </p:nvGrpSpPr>
      <p:grpSpPr>
        <a:xfrm>
          <a:off x="0" y="0"/>
          <a:ext cx="0" cy="0"/>
          <a:chOff x="0" y="0"/>
          <a:chExt cx="0" cy="0"/>
        </a:xfrm>
      </p:grpSpPr>
      <p:sp>
        <p:nvSpPr>
          <p:cNvPr id="35" name="Google Shape;35;p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txBox="1"/>
          <p:nvPr>
            <p:ph type="title"/>
          </p:nvPr>
        </p:nvSpPr>
        <p:spPr>
          <a:xfrm>
            <a:off x="2675900" y="1220035"/>
            <a:ext cx="39261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9" name="Google Shape;39;p5"/>
          <p:cNvSpPr txBox="1"/>
          <p:nvPr>
            <p:ph idx="1" type="subTitle"/>
          </p:nvPr>
        </p:nvSpPr>
        <p:spPr>
          <a:xfrm>
            <a:off x="2675901" y="2547750"/>
            <a:ext cx="31362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40" name="Shape 40"/>
        <p:cNvGrpSpPr/>
        <p:nvPr/>
      </p:nvGrpSpPr>
      <p:grpSpPr>
        <a:xfrm>
          <a:off x="0" y="0"/>
          <a:ext cx="0" cy="0"/>
          <a:chOff x="0" y="0"/>
          <a:chExt cx="0" cy="0"/>
        </a:xfrm>
      </p:grpSpPr>
      <p:sp>
        <p:nvSpPr>
          <p:cNvPr id="41" name="Google Shape;41;p6"/>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algn="l">
              <a:lnSpc>
                <a:spcPct val="100000"/>
              </a:lnSpc>
              <a:spcBef>
                <a:spcPts val="0"/>
              </a:spcBef>
              <a:spcAft>
                <a:spcPts val="0"/>
              </a:spcAft>
              <a:buSzPts val="1400"/>
              <a:buNone/>
              <a:defRPr b="1">
                <a:solidFill>
                  <a:srgbClr val="434343"/>
                </a:solidFill>
                <a:latin typeface="Arvo"/>
                <a:ea typeface="Arvo"/>
                <a:cs typeface="Arvo"/>
                <a:sym typeface="Arvo"/>
              </a:defRPr>
            </a:lvl2pPr>
            <a:lvl3pPr lvl="2" algn="l">
              <a:lnSpc>
                <a:spcPct val="100000"/>
              </a:lnSpc>
              <a:spcBef>
                <a:spcPts val="0"/>
              </a:spcBef>
              <a:spcAft>
                <a:spcPts val="0"/>
              </a:spcAft>
              <a:buSzPts val="1300"/>
              <a:buNone/>
              <a:defRPr b="1">
                <a:solidFill>
                  <a:srgbClr val="434343"/>
                </a:solidFill>
                <a:latin typeface="Arvo"/>
                <a:ea typeface="Arvo"/>
                <a:cs typeface="Arvo"/>
                <a:sym typeface="Arvo"/>
              </a:defRPr>
            </a:lvl3pPr>
            <a:lvl4pPr lvl="3" algn="l">
              <a:lnSpc>
                <a:spcPct val="100000"/>
              </a:lnSpc>
              <a:spcBef>
                <a:spcPts val="0"/>
              </a:spcBef>
              <a:spcAft>
                <a:spcPts val="0"/>
              </a:spcAft>
              <a:buSzPts val="1300"/>
              <a:buNone/>
              <a:defRPr b="1">
                <a:solidFill>
                  <a:srgbClr val="434343"/>
                </a:solidFill>
                <a:latin typeface="Arvo"/>
                <a:ea typeface="Arvo"/>
                <a:cs typeface="Arvo"/>
                <a:sym typeface="Arvo"/>
              </a:defRPr>
            </a:lvl4pPr>
            <a:lvl5pPr lvl="4" algn="l">
              <a:lnSpc>
                <a:spcPct val="100000"/>
              </a:lnSpc>
              <a:spcBef>
                <a:spcPts val="0"/>
              </a:spcBef>
              <a:spcAft>
                <a:spcPts val="0"/>
              </a:spcAft>
              <a:buSzPts val="1200"/>
              <a:buNone/>
              <a:defRPr b="1">
                <a:solidFill>
                  <a:srgbClr val="434343"/>
                </a:solidFill>
                <a:latin typeface="Arvo"/>
                <a:ea typeface="Arvo"/>
                <a:cs typeface="Arvo"/>
                <a:sym typeface="Arvo"/>
              </a:defRPr>
            </a:lvl5pPr>
            <a:lvl6pPr lvl="5" algn="l">
              <a:lnSpc>
                <a:spcPct val="100000"/>
              </a:lnSpc>
              <a:spcBef>
                <a:spcPts val="0"/>
              </a:spcBef>
              <a:spcAft>
                <a:spcPts val="0"/>
              </a:spcAft>
              <a:buSzPts val="1200"/>
              <a:buNone/>
              <a:defRPr b="1">
                <a:solidFill>
                  <a:srgbClr val="434343"/>
                </a:solidFill>
                <a:latin typeface="Arvo"/>
                <a:ea typeface="Arvo"/>
                <a:cs typeface="Arvo"/>
                <a:sym typeface="Arvo"/>
              </a:defRPr>
            </a:lvl6pPr>
            <a:lvl7pPr lvl="6" algn="l">
              <a:lnSpc>
                <a:spcPct val="100000"/>
              </a:lnSpc>
              <a:spcBef>
                <a:spcPts val="0"/>
              </a:spcBef>
              <a:spcAft>
                <a:spcPts val="0"/>
              </a:spcAft>
              <a:buSzPts val="1100"/>
              <a:buNone/>
              <a:defRPr b="1">
                <a:solidFill>
                  <a:srgbClr val="434343"/>
                </a:solidFill>
                <a:latin typeface="Arvo"/>
                <a:ea typeface="Arvo"/>
                <a:cs typeface="Arvo"/>
                <a:sym typeface="Arvo"/>
              </a:defRPr>
            </a:lvl7pPr>
            <a:lvl8pPr lvl="7" algn="l">
              <a:lnSpc>
                <a:spcPct val="100000"/>
              </a:lnSpc>
              <a:spcBef>
                <a:spcPts val="0"/>
              </a:spcBef>
              <a:spcAft>
                <a:spcPts val="0"/>
              </a:spcAft>
              <a:buSzPts val="1100"/>
              <a:buNone/>
              <a:defRPr b="1">
                <a:solidFill>
                  <a:srgbClr val="434343"/>
                </a:solidFill>
                <a:latin typeface="Arvo"/>
                <a:ea typeface="Arvo"/>
                <a:cs typeface="Arvo"/>
                <a:sym typeface="Arvo"/>
              </a:defRPr>
            </a:lvl8pPr>
            <a:lvl9pPr lvl="8"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43" name="Google Shape;43;p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4" name="Google Shape;44;p6"/>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300"/>
              <a:buNone/>
              <a:defRPr>
                <a:solidFill>
                  <a:srgbClr val="FFFFFF"/>
                </a:solidFill>
              </a:defRPr>
            </a:lvl3pPr>
            <a:lvl4pPr lvl="3" algn="l">
              <a:lnSpc>
                <a:spcPct val="100000"/>
              </a:lnSpc>
              <a:spcBef>
                <a:spcPts val="0"/>
              </a:spcBef>
              <a:spcAft>
                <a:spcPts val="0"/>
              </a:spcAft>
              <a:buSzPts val="1300"/>
              <a:buNone/>
              <a:defRPr>
                <a:solidFill>
                  <a:srgbClr val="FFFFFF"/>
                </a:solidFill>
              </a:defRPr>
            </a:lvl4pPr>
            <a:lvl5pPr lvl="4" algn="l">
              <a:lnSpc>
                <a:spcPct val="100000"/>
              </a:lnSpc>
              <a:spcBef>
                <a:spcPts val="0"/>
              </a:spcBef>
              <a:spcAft>
                <a:spcPts val="0"/>
              </a:spcAft>
              <a:buSzPts val="1200"/>
              <a:buNone/>
              <a:defRPr>
                <a:solidFill>
                  <a:srgbClr val="FFFFFF"/>
                </a:solidFill>
              </a:defRPr>
            </a:lvl5pPr>
            <a:lvl6pPr lvl="5" algn="l">
              <a:lnSpc>
                <a:spcPct val="100000"/>
              </a:lnSpc>
              <a:spcBef>
                <a:spcPts val="0"/>
              </a:spcBef>
              <a:spcAft>
                <a:spcPts val="0"/>
              </a:spcAft>
              <a:buSzPts val="1200"/>
              <a:buNone/>
              <a:defRPr>
                <a:solidFill>
                  <a:srgbClr val="FFFFFF"/>
                </a:solidFill>
              </a:defRPr>
            </a:lvl6pPr>
            <a:lvl7pPr lvl="6" algn="l">
              <a:lnSpc>
                <a:spcPct val="100000"/>
              </a:lnSpc>
              <a:spcBef>
                <a:spcPts val="0"/>
              </a:spcBef>
              <a:spcAft>
                <a:spcPts val="0"/>
              </a:spcAft>
              <a:buSzPts val="1100"/>
              <a:buNone/>
              <a:defRPr>
                <a:solidFill>
                  <a:srgbClr val="FFFFFF"/>
                </a:solidFill>
              </a:defRPr>
            </a:lvl7pPr>
            <a:lvl8pPr lvl="7" algn="l">
              <a:lnSpc>
                <a:spcPct val="100000"/>
              </a:lnSpc>
              <a:spcBef>
                <a:spcPts val="0"/>
              </a:spcBef>
              <a:spcAft>
                <a:spcPts val="0"/>
              </a:spcAft>
              <a:buSzPts val="1100"/>
              <a:buNone/>
              <a:defRPr>
                <a:solidFill>
                  <a:srgbClr val="FFFFFF"/>
                </a:solidFill>
              </a:defRPr>
            </a:lvl8pPr>
            <a:lvl9pPr lvl="8" algn="l">
              <a:lnSpc>
                <a:spcPct val="100000"/>
              </a:lnSpc>
              <a:spcBef>
                <a:spcPts val="0"/>
              </a:spcBef>
              <a:spcAft>
                <a:spcPts val="0"/>
              </a:spcAft>
              <a:buSzPts val="1000"/>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4598900" y="773100"/>
            <a:ext cx="3888000" cy="12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7" name="Google Shape;47;p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8" name="Google Shape;48;p7"/>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50" name="Google Shape;50;p7"/>
          <p:cNvCxnSpPr/>
          <p:nvPr/>
        </p:nvCxnSpPr>
        <p:spPr>
          <a:xfrm>
            <a:off x="4778200" y="278062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FFFFFF"/>
        </a:solidFill>
      </p:bgPr>
    </p:bg>
    <p:spTree>
      <p:nvGrpSpPr>
        <p:cNvPr id="51" name="Shape 51"/>
        <p:cNvGrpSpPr/>
        <p:nvPr/>
      </p:nvGrpSpPr>
      <p:grpSpPr>
        <a:xfrm>
          <a:off x="0" y="0"/>
          <a:ext cx="0" cy="0"/>
          <a:chOff x="0" y="0"/>
          <a:chExt cx="0" cy="0"/>
        </a:xfrm>
      </p:grpSpPr>
      <p:sp>
        <p:nvSpPr>
          <p:cNvPr id="52" name="Google Shape;52;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54" name="Google Shape;54;p8"/>
          <p:cNvSpPr txBox="1"/>
          <p:nvPr>
            <p:ph idx="1" type="body"/>
          </p:nvPr>
        </p:nvSpPr>
        <p:spPr>
          <a:xfrm>
            <a:off x="1454050" y="1904925"/>
            <a:ext cx="5877000" cy="2502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0"/>
              </a:spcBef>
              <a:spcAft>
                <a:spcPts val="0"/>
              </a:spcAft>
              <a:buSzPts val="1400"/>
              <a:buChar char="○"/>
              <a:defRPr sz="1400"/>
            </a:lvl2pPr>
            <a:lvl3pPr indent="-311150" lvl="2" marL="1371600" algn="ctr">
              <a:lnSpc>
                <a:spcPct val="100000"/>
              </a:lnSpc>
              <a:spcBef>
                <a:spcPts val="0"/>
              </a:spcBef>
              <a:spcAft>
                <a:spcPts val="0"/>
              </a:spcAft>
              <a:buSzPts val="1300"/>
              <a:buChar char="■"/>
              <a:defRPr sz="1300"/>
            </a:lvl3pPr>
            <a:lvl4pPr indent="-311150" lvl="3" marL="1828800" algn="ctr">
              <a:lnSpc>
                <a:spcPct val="100000"/>
              </a:lnSpc>
              <a:spcBef>
                <a:spcPts val="0"/>
              </a:spcBef>
              <a:spcAft>
                <a:spcPts val="0"/>
              </a:spcAft>
              <a:buSzPts val="1300"/>
              <a:buChar char="●"/>
              <a:defRPr sz="1300"/>
            </a:lvl4pPr>
            <a:lvl5pPr indent="-304800" lvl="4" marL="2286000" algn="ctr">
              <a:lnSpc>
                <a:spcPct val="100000"/>
              </a:lnSpc>
              <a:spcBef>
                <a:spcPts val="0"/>
              </a:spcBef>
              <a:spcAft>
                <a:spcPts val="0"/>
              </a:spcAft>
              <a:buSzPts val="1200"/>
              <a:buChar char="○"/>
              <a:defRPr sz="1200"/>
            </a:lvl5pPr>
            <a:lvl6pPr indent="-304800" lvl="5" marL="2743200" algn="ctr">
              <a:lnSpc>
                <a:spcPct val="100000"/>
              </a:lnSpc>
              <a:spcBef>
                <a:spcPts val="0"/>
              </a:spcBef>
              <a:spcAft>
                <a:spcPts val="0"/>
              </a:spcAft>
              <a:buSzPts val="1200"/>
              <a:buChar char="■"/>
              <a:defRPr sz="1200"/>
            </a:lvl6pPr>
            <a:lvl7pPr indent="-298450" lvl="6" marL="3200400" algn="ctr">
              <a:lnSpc>
                <a:spcPct val="100000"/>
              </a:lnSpc>
              <a:spcBef>
                <a:spcPts val="0"/>
              </a:spcBef>
              <a:spcAft>
                <a:spcPts val="0"/>
              </a:spcAft>
              <a:buSzPts val="1100"/>
              <a:buChar char="●"/>
              <a:defRPr sz="1100"/>
            </a:lvl7pPr>
            <a:lvl8pPr indent="-298450" lvl="7" marL="3657600" algn="ctr">
              <a:lnSpc>
                <a:spcPct val="100000"/>
              </a:lnSpc>
              <a:spcBef>
                <a:spcPts val="0"/>
              </a:spcBef>
              <a:spcAft>
                <a:spcPts val="0"/>
              </a:spcAft>
              <a:buSzPts val="1100"/>
              <a:buChar char="○"/>
              <a:defRPr sz="1100"/>
            </a:lvl8pPr>
            <a:lvl9pPr indent="-292100" lvl="8" marL="4114800" algn="ctr">
              <a:lnSpc>
                <a:spcPct val="100000"/>
              </a:lnSpc>
              <a:spcBef>
                <a:spcPts val="0"/>
              </a:spcBef>
              <a:spcAft>
                <a:spcPts val="0"/>
              </a:spcAft>
              <a:buSzPts val="1000"/>
              <a:buChar char="■"/>
              <a:defRPr sz="1000"/>
            </a:lvl9pPr>
          </a:lstStyle>
          <a:p/>
        </p:txBody>
      </p:sp>
      <p:sp>
        <p:nvSpPr>
          <p:cNvPr id="55" name="Google Shape;55;p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6" name="Google Shape;56;p8"/>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57" name="Shape 57"/>
        <p:cNvGrpSpPr/>
        <p:nvPr/>
      </p:nvGrpSpPr>
      <p:grpSpPr>
        <a:xfrm>
          <a:off x="0" y="0"/>
          <a:ext cx="0" cy="0"/>
          <a:chOff x="0" y="0"/>
          <a:chExt cx="0" cy="0"/>
        </a:xfrm>
      </p:grpSpPr>
      <p:sp>
        <p:nvSpPr>
          <p:cNvPr id="58" name="Google Shape;58;p9"/>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 name="Google Shape;59;p9"/>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60" name="Google Shape;60;p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1" name="Google Shape;61;p9"/>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66666"/>
              </a:buClr>
              <a:buSzPts val="1800"/>
              <a:buNone/>
              <a:defRPr sz="1800">
                <a:solidFill>
                  <a:srgbClr val="666666"/>
                </a:solidFill>
              </a:defRPr>
            </a:lvl1pPr>
            <a:lvl2pPr lvl="1" algn="l">
              <a:lnSpc>
                <a:spcPct val="100000"/>
              </a:lnSpc>
              <a:spcBef>
                <a:spcPts val="0"/>
              </a:spcBef>
              <a:spcAft>
                <a:spcPts val="0"/>
              </a:spcAft>
              <a:buClr>
                <a:srgbClr val="666666"/>
              </a:buClr>
              <a:buSzPts val="1600"/>
              <a:buNone/>
              <a:defRPr sz="1600">
                <a:solidFill>
                  <a:srgbClr val="666666"/>
                </a:solidFill>
              </a:defRPr>
            </a:lvl2pPr>
            <a:lvl3pPr lvl="2" algn="l">
              <a:lnSpc>
                <a:spcPct val="100000"/>
              </a:lnSpc>
              <a:spcBef>
                <a:spcPts val="0"/>
              </a:spcBef>
              <a:spcAft>
                <a:spcPts val="0"/>
              </a:spcAft>
              <a:buClr>
                <a:srgbClr val="666666"/>
              </a:buClr>
              <a:buSzPts val="1600"/>
              <a:buNone/>
              <a:defRPr sz="1600">
                <a:solidFill>
                  <a:srgbClr val="666666"/>
                </a:solidFill>
              </a:defRPr>
            </a:lvl3pPr>
            <a:lvl4pPr lvl="3" algn="l">
              <a:lnSpc>
                <a:spcPct val="100000"/>
              </a:lnSpc>
              <a:spcBef>
                <a:spcPts val="0"/>
              </a:spcBef>
              <a:spcAft>
                <a:spcPts val="0"/>
              </a:spcAft>
              <a:buClr>
                <a:srgbClr val="666666"/>
              </a:buClr>
              <a:buSzPts val="1600"/>
              <a:buNone/>
              <a:defRPr sz="1600">
                <a:solidFill>
                  <a:srgbClr val="666666"/>
                </a:solidFill>
              </a:defRPr>
            </a:lvl4pPr>
            <a:lvl5pPr lvl="4" algn="l">
              <a:lnSpc>
                <a:spcPct val="100000"/>
              </a:lnSpc>
              <a:spcBef>
                <a:spcPts val="0"/>
              </a:spcBef>
              <a:spcAft>
                <a:spcPts val="0"/>
              </a:spcAft>
              <a:buClr>
                <a:srgbClr val="666666"/>
              </a:buClr>
              <a:buSzPts val="1600"/>
              <a:buNone/>
              <a:defRPr sz="1600">
                <a:solidFill>
                  <a:srgbClr val="666666"/>
                </a:solidFill>
              </a:defRPr>
            </a:lvl5pPr>
            <a:lvl6pPr lvl="5" algn="l">
              <a:lnSpc>
                <a:spcPct val="100000"/>
              </a:lnSpc>
              <a:spcBef>
                <a:spcPts val="0"/>
              </a:spcBef>
              <a:spcAft>
                <a:spcPts val="0"/>
              </a:spcAft>
              <a:buClr>
                <a:srgbClr val="666666"/>
              </a:buClr>
              <a:buSzPts val="1600"/>
              <a:buNone/>
              <a:defRPr sz="1600">
                <a:solidFill>
                  <a:srgbClr val="666666"/>
                </a:solidFill>
              </a:defRPr>
            </a:lvl6pPr>
            <a:lvl7pPr lvl="6" algn="l">
              <a:lnSpc>
                <a:spcPct val="100000"/>
              </a:lnSpc>
              <a:spcBef>
                <a:spcPts val="0"/>
              </a:spcBef>
              <a:spcAft>
                <a:spcPts val="0"/>
              </a:spcAft>
              <a:buClr>
                <a:srgbClr val="666666"/>
              </a:buClr>
              <a:buSzPts val="1600"/>
              <a:buNone/>
              <a:defRPr sz="1600">
                <a:solidFill>
                  <a:srgbClr val="666666"/>
                </a:solidFill>
              </a:defRPr>
            </a:lvl7pPr>
            <a:lvl8pPr lvl="7" algn="l">
              <a:lnSpc>
                <a:spcPct val="100000"/>
              </a:lnSpc>
              <a:spcBef>
                <a:spcPts val="0"/>
              </a:spcBef>
              <a:spcAft>
                <a:spcPts val="0"/>
              </a:spcAft>
              <a:buClr>
                <a:srgbClr val="666666"/>
              </a:buClr>
              <a:buSzPts val="1600"/>
              <a:buNone/>
              <a:defRPr sz="1600">
                <a:solidFill>
                  <a:srgbClr val="666666"/>
                </a:solidFill>
              </a:defRPr>
            </a:lvl8pPr>
            <a:lvl9pPr lvl="8" algn="l">
              <a:lnSpc>
                <a:spcPct val="100000"/>
              </a:lnSpc>
              <a:spcBef>
                <a:spcPts val="0"/>
              </a:spcBef>
              <a:spcAft>
                <a:spcPts val="0"/>
              </a:spcAft>
              <a:buClr>
                <a:srgbClr val="666666"/>
              </a:buClr>
              <a:buSzPts val="1600"/>
              <a:buNone/>
              <a:defRPr sz="1600">
                <a:solidFill>
                  <a:srgbClr val="666666"/>
                </a:solidFill>
              </a:defRPr>
            </a:lvl9pPr>
          </a:lstStyle>
          <a:p/>
        </p:txBody>
      </p:sp>
      <p:sp>
        <p:nvSpPr>
          <p:cNvPr id="62" name="Google Shape;62;p9"/>
          <p:cNvSpPr txBox="1"/>
          <p:nvPr>
            <p:ph idx="1" type="subTitle"/>
          </p:nvPr>
        </p:nvSpPr>
        <p:spPr>
          <a:xfrm>
            <a:off x="111322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63" name="Google Shape;63;p9"/>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66666"/>
              </a:buClr>
              <a:buSzPts val="1800"/>
              <a:buNone/>
              <a:defRPr sz="1800">
                <a:solidFill>
                  <a:srgbClr val="666666"/>
                </a:solidFill>
              </a:defRPr>
            </a:lvl1pPr>
            <a:lvl2pPr lvl="1" algn="l">
              <a:lnSpc>
                <a:spcPct val="100000"/>
              </a:lnSpc>
              <a:spcBef>
                <a:spcPts val="0"/>
              </a:spcBef>
              <a:spcAft>
                <a:spcPts val="0"/>
              </a:spcAft>
              <a:buClr>
                <a:srgbClr val="666666"/>
              </a:buClr>
              <a:buSzPts val="1600"/>
              <a:buNone/>
              <a:defRPr sz="1600">
                <a:solidFill>
                  <a:srgbClr val="666666"/>
                </a:solidFill>
              </a:defRPr>
            </a:lvl2pPr>
            <a:lvl3pPr lvl="2" algn="l">
              <a:lnSpc>
                <a:spcPct val="100000"/>
              </a:lnSpc>
              <a:spcBef>
                <a:spcPts val="0"/>
              </a:spcBef>
              <a:spcAft>
                <a:spcPts val="0"/>
              </a:spcAft>
              <a:buClr>
                <a:srgbClr val="666666"/>
              </a:buClr>
              <a:buSzPts val="1600"/>
              <a:buNone/>
              <a:defRPr sz="1600">
                <a:solidFill>
                  <a:srgbClr val="666666"/>
                </a:solidFill>
              </a:defRPr>
            </a:lvl3pPr>
            <a:lvl4pPr lvl="3" algn="l">
              <a:lnSpc>
                <a:spcPct val="100000"/>
              </a:lnSpc>
              <a:spcBef>
                <a:spcPts val="0"/>
              </a:spcBef>
              <a:spcAft>
                <a:spcPts val="0"/>
              </a:spcAft>
              <a:buClr>
                <a:srgbClr val="666666"/>
              </a:buClr>
              <a:buSzPts val="1600"/>
              <a:buNone/>
              <a:defRPr sz="1600">
                <a:solidFill>
                  <a:srgbClr val="666666"/>
                </a:solidFill>
              </a:defRPr>
            </a:lvl4pPr>
            <a:lvl5pPr lvl="4" algn="l">
              <a:lnSpc>
                <a:spcPct val="100000"/>
              </a:lnSpc>
              <a:spcBef>
                <a:spcPts val="0"/>
              </a:spcBef>
              <a:spcAft>
                <a:spcPts val="0"/>
              </a:spcAft>
              <a:buClr>
                <a:srgbClr val="666666"/>
              </a:buClr>
              <a:buSzPts val="1600"/>
              <a:buNone/>
              <a:defRPr sz="1600">
                <a:solidFill>
                  <a:srgbClr val="666666"/>
                </a:solidFill>
              </a:defRPr>
            </a:lvl5pPr>
            <a:lvl6pPr lvl="5" algn="l">
              <a:lnSpc>
                <a:spcPct val="100000"/>
              </a:lnSpc>
              <a:spcBef>
                <a:spcPts val="0"/>
              </a:spcBef>
              <a:spcAft>
                <a:spcPts val="0"/>
              </a:spcAft>
              <a:buClr>
                <a:srgbClr val="666666"/>
              </a:buClr>
              <a:buSzPts val="1600"/>
              <a:buNone/>
              <a:defRPr sz="1600">
                <a:solidFill>
                  <a:srgbClr val="666666"/>
                </a:solidFill>
              </a:defRPr>
            </a:lvl6pPr>
            <a:lvl7pPr lvl="6" algn="l">
              <a:lnSpc>
                <a:spcPct val="100000"/>
              </a:lnSpc>
              <a:spcBef>
                <a:spcPts val="0"/>
              </a:spcBef>
              <a:spcAft>
                <a:spcPts val="0"/>
              </a:spcAft>
              <a:buClr>
                <a:srgbClr val="666666"/>
              </a:buClr>
              <a:buSzPts val="1600"/>
              <a:buNone/>
              <a:defRPr sz="1600">
                <a:solidFill>
                  <a:srgbClr val="666666"/>
                </a:solidFill>
              </a:defRPr>
            </a:lvl7pPr>
            <a:lvl8pPr lvl="7" algn="l">
              <a:lnSpc>
                <a:spcPct val="100000"/>
              </a:lnSpc>
              <a:spcBef>
                <a:spcPts val="0"/>
              </a:spcBef>
              <a:spcAft>
                <a:spcPts val="0"/>
              </a:spcAft>
              <a:buClr>
                <a:srgbClr val="666666"/>
              </a:buClr>
              <a:buSzPts val="1600"/>
              <a:buNone/>
              <a:defRPr sz="1600">
                <a:solidFill>
                  <a:srgbClr val="666666"/>
                </a:solidFill>
              </a:defRPr>
            </a:lvl8pPr>
            <a:lvl9pPr lvl="8" algn="l">
              <a:lnSpc>
                <a:spcPct val="100000"/>
              </a:lnSpc>
              <a:spcBef>
                <a:spcPts val="0"/>
              </a:spcBef>
              <a:spcAft>
                <a:spcPts val="0"/>
              </a:spcAft>
              <a:buClr>
                <a:srgbClr val="666666"/>
              </a:buClr>
              <a:buSzPts val="1600"/>
              <a:buNone/>
              <a:defRPr sz="1600">
                <a:solidFill>
                  <a:srgbClr val="666666"/>
                </a:solidFill>
              </a:defRPr>
            </a:lvl9pPr>
          </a:lstStyle>
          <a:p/>
        </p:txBody>
      </p:sp>
      <p:sp>
        <p:nvSpPr>
          <p:cNvPr id="64" name="Google Shape;64;p9"/>
          <p:cNvSpPr txBox="1"/>
          <p:nvPr>
            <p:ph idx="3" type="subTitle"/>
          </p:nvPr>
        </p:nvSpPr>
        <p:spPr>
          <a:xfrm>
            <a:off x="481837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65" name="Google Shape;65;p9"/>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66" name="Shape 66"/>
        <p:cNvGrpSpPr/>
        <p:nvPr/>
      </p:nvGrpSpPr>
      <p:grpSpPr>
        <a:xfrm>
          <a:off x="0" y="0"/>
          <a:ext cx="0" cy="0"/>
          <a:chOff x="0" y="0"/>
          <a:chExt cx="0" cy="0"/>
        </a:xfrm>
      </p:grpSpPr>
      <p:sp>
        <p:nvSpPr>
          <p:cNvPr id="67" name="Google Shape;67;p10"/>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69" name="Google Shape;69;p10"/>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70" name="Google Shape;70;p10"/>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71" name="Google Shape;71;p10"/>
          <p:cNvCxnSpPr/>
          <p:nvPr/>
        </p:nvCxnSpPr>
        <p:spPr>
          <a:xfrm>
            <a:off x="737850" y="1597475"/>
            <a:ext cx="676200" cy="0"/>
          </a:xfrm>
          <a:prstGeom prst="straightConnector1">
            <a:avLst/>
          </a:prstGeom>
          <a:noFill/>
          <a:ln cap="flat" cmpd="sng" w="76200">
            <a:solidFill>
              <a:schemeClr val="accent1"/>
            </a:solidFill>
            <a:prstDash val="solid"/>
            <a:round/>
            <a:headEnd len="sm" w="sm" type="none"/>
            <a:tailEnd len="sm" w="sm" type="none"/>
          </a:ln>
        </p:spPr>
      </p:cxnSp>
      <p:sp>
        <p:nvSpPr>
          <p:cNvPr id="72" name="Google Shape;72;p10"/>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Ubuntu"/>
              <a:buNone/>
              <a:defRPr b="1" i="0" sz="24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2pPr>
            <a:lvl3pPr lvl="2"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3pPr>
            <a:lvl4pPr lvl="3"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4pPr>
            <a:lvl5pPr lvl="4"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5pPr>
            <a:lvl6pPr lvl="5"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6pPr>
            <a:lvl7pPr lvl="6"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7pPr>
            <a:lvl8pPr lvl="7"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8pPr>
            <a:lvl9pPr lvl="8"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1pPr>
            <a:lvl2pPr indent="-317500" lvl="1" marL="9144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2pPr>
            <a:lvl3pPr indent="-311150" lvl="2" marL="13716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3pPr>
            <a:lvl4pPr indent="-311150" lvl="3" marL="18288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4pPr>
            <a:lvl5pPr indent="-304800" lvl="4" marL="22860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5pPr>
            <a:lvl6pPr indent="-304800" lvl="5" marL="27432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6pPr>
            <a:lvl7pPr indent="-298450" lvl="6" marL="32004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7pPr>
            <a:lvl8pPr indent="-298450" lvl="7" marL="36576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8pPr>
            <a:lvl9pPr indent="-292100" lvl="8" marL="4114800" marR="0" rtl="0" algn="l">
              <a:lnSpc>
                <a:spcPct val="100000"/>
              </a:lnSpc>
              <a:spcBef>
                <a:spcPts val="0"/>
              </a:spcBef>
              <a:spcAft>
                <a:spcPts val="0"/>
              </a:spcAft>
              <a:buClr>
                <a:schemeClr val="lt2"/>
              </a:buClr>
              <a:buSzPts val="1000"/>
              <a:buFont typeface="Ubuntu Light"/>
              <a:buChar char="■"/>
              <a:defRPr b="0" i="0" sz="1000" u="none" cap="none" strike="noStrike">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docs.google.com/spreadsheets/d/1QPl2bYZEjBu5URW5yVSPZDyVoc-Y42kqElvYpUxG3I8/copy" TargetMode="External"/><Relationship Id="rId4" Type="http://schemas.openxmlformats.org/officeDocument/2006/relationships/image" Target="../media/image15.png"/><Relationship Id="rId5" Type="http://schemas.openxmlformats.org/officeDocument/2006/relationships/hyperlink" Target="https://docs.google.com/spreadsheets/d/1QPl2bYZEjBu5URW5yVSPZDyVoc-Y42kqElvYpUxG3I8/copy" TargetMode="External"/><Relationship Id="rId6"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ctrTitle"/>
          </p:nvPr>
        </p:nvSpPr>
        <p:spPr>
          <a:xfrm>
            <a:off x="696248" y="310100"/>
            <a:ext cx="4861800" cy="337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0" lang="es" sz="2800"/>
              <a:t>MYERS-BRIGGS</a:t>
            </a:r>
            <a:br>
              <a:rPr b="0" lang="es" sz="2800"/>
            </a:br>
            <a:r>
              <a:rPr b="0" lang="es" sz="2800"/>
              <a:t>PREDICTION</a:t>
            </a:r>
            <a:br>
              <a:rPr b="0" lang="es" sz="2800"/>
            </a:br>
            <a:r>
              <a:rPr b="0" lang="es" sz="2800"/>
              <a:t>MODEL</a:t>
            </a:r>
            <a:br>
              <a:rPr b="0" lang="es" sz="2800"/>
            </a:br>
            <a:br>
              <a:rPr lang="es"/>
            </a:br>
            <a:endParaRPr i="1">
              <a:solidFill>
                <a:srgbClr val="434343"/>
              </a:solidFill>
            </a:endParaRPr>
          </a:p>
        </p:txBody>
      </p:sp>
      <p:sp>
        <p:nvSpPr>
          <p:cNvPr id="185" name="Google Shape;185;p28"/>
          <p:cNvSpPr txBox="1"/>
          <p:nvPr/>
        </p:nvSpPr>
        <p:spPr>
          <a:xfrm>
            <a:off x="632638" y="3578087"/>
            <a:ext cx="7024467" cy="542681"/>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0" i="0" lang="es" sz="1200" u="none" cap="none" strike="noStrike">
                <a:solidFill>
                  <a:srgbClr val="000000"/>
                </a:solidFill>
                <a:latin typeface="Arial"/>
                <a:ea typeface="Arial"/>
                <a:cs typeface="Arial"/>
                <a:sym typeface="Arial"/>
              </a:rPr>
              <a:t>DAVENEL DENIS | JING JIN | STEVEN WALK | SHAUN WANG </a:t>
            </a:r>
            <a:endParaRPr b="0" i="0" sz="1200" u="none" cap="none" strike="noStrike">
              <a:solidFill>
                <a:srgbClr val="434343"/>
              </a:solidFill>
              <a:latin typeface="Ubuntu Light"/>
              <a:ea typeface="Ubuntu Light"/>
              <a:cs typeface="Ubuntu Light"/>
              <a:sym typeface="Ubuntu Light"/>
            </a:endParaRPr>
          </a:p>
        </p:txBody>
      </p:sp>
      <p:pic>
        <p:nvPicPr>
          <p:cNvPr id="186" name="Google Shape;186;p28"/>
          <p:cNvPicPr preferRelativeResize="0"/>
          <p:nvPr/>
        </p:nvPicPr>
        <p:blipFill>
          <a:blip r:embed="rId3">
            <a:alphaModFix/>
          </a:blip>
          <a:stretch>
            <a:fillRect/>
          </a:stretch>
        </p:blipFill>
        <p:spPr>
          <a:xfrm>
            <a:off x="5111650" y="310100"/>
            <a:ext cx="3803348" cy="4439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solidFill>
                  <a:srgbClr val="434343"/>
                </a:solidFill>
              </a:rPr>
              <a:t>2.1 Database setup</a:t>
            </a:r>
            <a:endParaRPr sz="2400">
              <a:solidFill>
                <a:srgbClr val="434343"/>
              </a:solidFill>
            </a:endParaRPr>
          </a:p>
        </p:txBody>
      </p:sp>
      <p:cxnSp>
        <p:nvCxnSpPr>
          <p:cNvPr id="271" name="Google Shape;271;p37"/>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cxnSp>
        <p:nvCxnSpPr>
          <p:cNvPr id="272" name="Google Shape;272;p37"/>
          <p:cNvCxnSpPr/>
          <p:nvPr/>
        </p:nvCxnSpPr>
        <p:spPr>
          <a:xfrm>
            <a:off x="5737375"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273" name="Google Shape;273;p3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74" name="Google Shape;274;p37"/>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AWS RDS</a:t>
            </a:r>
            <a:endParaRPr/>
          </a:p>
        </p:txBody>
      </p:sp>
      <p:sp>
        <p:nvSpPr>
          <p:cNvPr id="275" name="Google Shape;275;p37"/>
          <p:cNvSpPr txBox="1"/>
          <p:nvPr>
            <p:ph idx="1" type="subTitle"/>
          </p:nvPr>
        </p:nvSpPr>
        <p:spPr>
          <a:xfrm>
            <a:off x="1026600" y="2667875"/>
            <a:ext cx="22710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Set up RDS instance on AWS, and connect it to Postgre</a:t>
            </a:r>
            <a:r>
              <a:rPr lang="es">
                <a:solidFill>
                  <a:srgbClr val="000000"/>
                </a:solidFill>
              </a:rPr>
              <a:t>SQL.</a:t>
            </a:r>
            <a:endParaRPr>
              <a:solidFill>
                <a:srgbClr val="000000"/>
              </a:solidFill>
            </a:endParaRPr>
          </a:p>
        </p:txBody>
      </p:sp>
      <p:sp>
        <p:nvSpPr>
          <p:cNvPr id="276" name="Google Shape;276;p37"/>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Postgres</a:t>
            </a:r>
            <a:endParaRPr/>
          </a:p>
        </p:txBody>
      </p:sp>
      <p:sp>
        <p:nvSpPr>
          <p:cNvPr id="277" name="Google Shape;277;p37"/>
          <p:cNvSpPr txBox="1"/>
          <p:nvPr>
            <p:ph idx="4" type="subTitle"/>
          </p:nvPr>
        </p:nvSpPr>
        <p:spPr>
          <a:xfrm>
            <a:off x="3515252" y="2667875"/>
            <a:ext cx="21135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Create new server with RDS as the host.</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rPr lang="es">
                <a:solidFill>
                  <a:srgbClr val="000000"/>
                </a:solidFill>
              </a:rPr>
              <a:t>Create SQL table and import data in csv format.</a:t>
            </a:r>
            <a:endParaRPr>
              <a:solidFill>
                <a:srgbClr val="000000"/>
              </a:solidFill>
            </a:endParaRPr>
          </a:p>
        </p:txBody>
      </p:sp>
      <p:sp>
        <p:nvSpPr>
          <p:cNvPr id="278" name="Google Shape;278;p37"/>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SQLAlchemy</a:t>
            </a:r>
            <a:endParaRPr/>
          </a:p>
        </p:txBody>
      </p:sp>
      <p:sp>
        <p:nvSpPr>
          <p:cNvPr id="279" name="Google Shape;279;p37"/>
          <p:cNvSpPr txBox="1"/>
          <p:nvPr>
            <p:ph idx="6" type="subTitle"/>
          </p:nvPr>
        </p:nvSpPr>
        <p:spPr>
          <a:xfrm>
            <a:off x="5925151" y="2667875"/>
            <a:ext cx="21135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Set up connection with Postgres database.</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rPr lang="es">
                <a:solidFill>
                  <a:srgbClr val="000000"/>
                </a:solidFill>
              </a:rPr>
              <a:t>Reads in the table as a Pandas Dataframe.</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285" name="Google Shape;285;p3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286" name="Google Shape;286;p38"/>
          <p:cNvPicPr preferRelativeResize="0"/>
          <p:nvPr/>
        </p:nvPicPr>
        <p:blipFill>
          <a:blip r:embed="rId3">
            <a:alphaModFix/>
          </a:blip>
          <a:stretch>
            <a:fillRect/>
          </a:stretch>
        </p:blipFill>
        <p:spPr>
          <a:xfrm>
            <a:off x="620900" y="1479950"/>
            <a:ext cx="4733600" cy="3034975"/>
          </a:xfrm>
          <a:prstGeom prst="rect">
            <a:avLst/>
          </a:prstGeom>
          <a:noFill/>
          <a:ln>
            <a:noFill/>
          </a:ln>
        </p:spPr>
      </p:pic>
      <p:sp>
        <p:nvSpPr>
          <p:cNvPr id="287" name="Google Shape;287;p38"/>
          <p:cNvSpPr txBox="1"/>
          <p:nvPr>
            <p:ph idx="4294967295" type="subTitle"/>
          </p:nvPr>
        </p:nvSpPr>
        <p:spPr>
          <a:xfrm>
            <a:off x="5424275" y="1479950"/>
            <a:ext cx="3050100" cy="28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A personality type count shows that the sample data is not very evenly distributed.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rPr lang="es">
                <a:solidFill>
                  <a:srgbClr val="000000"/>
                </a:solidFill>
              </a:rPr>
              <a:t>Four data types, INFJ, INFP, INTJ, INTP has extremely larger samples (over 1,000), compared to ESFJ, ESFP, ESTJ, ESTP (fewer than 250).</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rPr lang="es">
                <a:solidFill>
                  <a:srgbClr val="000000"/>
                </a:solidFill>
              </a:rPr>
              <a:t>The users from the forum tend to be IN?? type.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293" name="Google Shape;293;p3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294" name="Google Shape;294;p39"/>
          <p:cNvPicPr preferRelativeResize="0"/>
          <p:nvPr/>
        </p:nvPicPr>
        <p:blipFill>
          <a:blip r:embed="rId3">
            <a:alphaModFix/>
          </a:blip>
          <a:stretch>
            <a:fillRect/>
          </a:stretch>
        </p:blipFill>
        <p:spPr>
          <a:xfrm>
            <a:off x="644513" y="1300187"/>
            <a:ext cx="2430749" cy="1634239"/>
          </a:xfrm>
          <a:prstGeom prst="rect">
            <a:avLst/>
          </a:prstGeom>
          <a:noFill/>
          <a:ln>
            <a:noFill/>
          </a:ln>
        </p:spPr>
      </p:pic>
      <p:pic>
        <p:nvPicPr>
          <p:cNvPr id="295" name="Google Shape;295;p39"/>
          <p:cNvPicPr preferRelativeResize="0"/>
          <p:nvPr/>
        </p:nvPicPr>
        <p:blipFill>
          <a:blip r:embed="rId4">
            <a:alphaModFix/>
          </a:blip>
          <a:stretch>
            <a:fillRect/>
          </a:stretch>
        </p:blipFill>
        <p:spPr>
          <a:xfrm>
            <a:off x="3487250" y="1237106"/>
            <a:ext cx="2523075" cy="1723094"/>
          </a:xfrm>
          <a:prstGeom prst="rect">
            <a:avLst/>
          </a:prstGeom>
          <a:noFill/>
          <a:ln>
            <a:noFill/>
          </a:ln>
        </p:spPr>
      </p:pic>
      <p:pic>
        <p:nvPicPr>
          <p:cNvPr id="296" name="Google Shape;296;p39"/>
          <p:cNvPicPr preferRelativeResize="0"/>
          <p:nvPr/>
        </p:nvPicPr>
        <p:blipFill>
          <a:blip r:embed="rId5">
            <a:alphaModFix/>
          </a:blip>
          <a:stretch>
            <a:fillRect/>
          </a:stretch>
        </p:blipFill>
        <p:spPr>
          <a:xfrm>
            <a:off x="598342" y="2868700"/>
            <a:ext cx="2523070" cy="1718325"/>
          </a:xfrm>
          <a:prstGeom prst="rect">
            <a:avLst/>
          </a:prstGeom>
          <a:noFill/>
          <a:ln>
            <a:noFill/>
          </a:ln>
        </p:spPr>
      </p:pic>
      <p:pic>
        <p:nvPicPr>
          <p:cNvPr id="297" name="Google Shape;297;p39"/>
          <p:cNvPicPr preferRelativeResize="0"/>
          <p:nvPr/>
        </p:nvPicPr>
        <p:blipFill>
          <a:blip r:embed="rId6">
            <a:alphaModFix/>
          </a:blip>
          <a:stretch>
            <a:fillRect/>
          </a:stretch>
        </p:blipFill>
        <p:spPr>
          <a:xfrm>
            <a:off x="3487251" y="2878750"/>
            <a:ext cx="2523075" cy="1721575"/>
          </a:xfrm>
          <a:prstGeom prst="rect">
            <a:avLst/>
          </a:prstGeom>
          <a:noFill/>
          <a:ln>
            <a:noFill/>
          </a:ln>
        </p:spPr>
      </p:pic>
      <p:sp>
        <p:nvSpPr>
          <p:cNvPr id="298" name="Google Shape;298;p39"/>
          <p:cNvSpPr txBox="1"/>
          <p:nvPr>
            <p:ph idx="4294967295" type="subTitle"/>
          </p:nvPr>
        </p:nvSpPr>
        <p:spPr>
          <a:xfrm>
            <a:off x="6112050" y="1479950"/>
            <a:ext cx="2362200" cy="28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Comparing the sample sizes within each of the four axes, we can see that the E-I and N-S axes have extremely imbalanced sample sizes.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304" name="Google Shape;304;p4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305" name="Google Shape;305;p40"/>
          <p:cNvPicPr preferRelativeResize="0"/>
          <p:nvPr/>
        </p:nvPicPr>
        <p:blipFill>
          <a:blip r:embed="rId3">
            <a:alphaModFix/>
          </a:blip>
          <a:stretch>
            <a:fillRect/>
          </a:stretch>
        </p:blipFill>
        <p:spPr>
          <a:xfrm>
            <a:off x="4705750" y="1272875"/>
            <a:ext cx="3766700" cy="2296500"/>
          </a:xfrm>
          <a:prstGeom prst="rect">
            <a:avLst/>
          </a:prstGeom>
          <a:noFill/>
          <a:ln>
            <a:noFill/>
          </a:ln>
        </p:spPr>
      </p:pic>
      <p:grpSp>
        <p:nvGrpSpPr>
          <p:cNvPr id="306" name="Google Shape;306;p40"/>
          <p:cNvGrpSpPr/>
          <p:nvPr/>
        </p:nvGrpSpPr>
        <p:grpSpPr>
          <a:xfrm>
            <a:off x="719350" y="1272875"/>
            <a:ext cx="3766701" cy="3240996"/>
            <a:chOff x="719350" y="1272875"/>
            <a:chExt cx="3766701" cy="3240996"/>
          </a:xfrm>
        </p:grpSpPr>
        <p:pic>
          <p:nvPicPr>
            <p:cNvPr id="307" name="Google Shape;307;p40"/>
            <p:cNvPicPr preferRelativeResize="0"/>
            <p:nvPr/>
          </p:nvPicPr>
          <p:blipFill>
            <a:blip r:embed="rId4">
              <a:alphaModFix/>
            </a:blip>
            <a:stretch>
              <a:fillRect/>
            </a:stretch>
          </p:blipFill>
          <p:spPr>
            <a:xfrm>
              <a:off x="719350" y="1272875"/>
              <a:ext cx="3766701" cy="3047910"/>
            </a:xfrm>
            <a:prstGeom prst="rect">
              <a:avLst/>
            </a:prstGeom>
            <a:noFill/>
            <a:ln>
              <a:noFill/>
            </a:ln>
          </p:spPr>
        </p:pic>
        <p:pic>
          <p:nvPicPr>
            <p:cNvPr id="308" name="Google Shape;308;p40"/>
            <p:cNvPicPr preferRelativeResize="0"/>
            <p:nvPr/>
          </p:nvPicPr>
          <p:blipFill>
            <a:blip r:embed="rId5">
              <a:alphaModFix/>
            </a:blip>
            <a:stretch>
              <a:fillRect/>
            </a:stretch>
          </p:blipFill>
          <p:spPr>
            <a:xfrm>
              <a:off x="963200" y="4270925"/>
              <a:ext cx="3522849" cy="242946"/>
            </a:xfrm>
            <a:prstGeom prst="rect">
              <a:avLst/>
            </a:prstGeom>
            <a:noFill/>
            <a:ln>
              <a:noFill/>
            </a:ln>
          </p:spPr>
        </p:pic>
      </p:grpSp>
      <p:sp>
        <p:nvSpPr>
          <p:cNvPr id="309" name="Google Shape;309;p40"/>
          <p:cNvSpPr txBox="1"/>
          <p:nvPr>
            <p:ph idx="4294967295" type="subTitle"/>
          </p:nvPr>
        </p:nvSpPr>
        <p:spPr>
          <a:xfrm>
            <a:off x="4776350" y="3569375"/>
            <a:ext cx="3847500" cy="9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The use of </a:t>
            </a:r>
            <a:r>
              <a:rPr lang="es">
                <a:solidFill>
                  <a:srgbClr val="000000"/>
                </a:solidFill>
              </a:rPr>
              <a:t>exclamation</a:t>
            </a:r>
            <a:r>
              <a:rPr lang="es">
                <a:solidFill>
                  <a:srgbClr val="000000"/>
                </a:solidFill>
              </a:rPr>
              <a:t> marks and http links differ slightly among the  groups. Other writing style counts tend to be fairly evenly distributed.</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15" name="Google Shape;315;p41"/>
          <p:cNvSpPr txBox="1"/>
          <p:nvPr>
            <p:ph idx="4294967295" type="body"/>
          </p:nvPr>
        </p:nvSpPr>
        <p:spPr>
          <a:xfrm>
            <a:off x="5558775" y="1021800"/>
            <a:ext cx="3374400" cy="36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There are 16 possible personality types to predict, and this limits our choice in various Machine Learning models.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We proposed dividing the personality types into four axes (E-I, N-S, F-T, J-P). In this way, our model only needs to output a binary result. This greatly enlarged our selection of models.</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Before going forward, we need to test the assumption that each of the four axes are independent from the others.</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A correlation matrix is produced, as shown in the figure on the left:</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Overall, the correlations’ absolute values are    &lt; 0.2, indicating low correlation.</a:t>
            </a:r>
            <a:endParaRPr b="1" sz="1100">
              <a:solidFill>
                <a:srgbClr val="434343"/>
              </a:solidFill>
              <a:latin typeface="Ubuntu"/>
              <a:ea typeface="Ubuntu"/>
              <a:cs typeface="Ubuntu"/>
              <a:sym typeface="Ubuntu"/>
            </a:endParaRPr>
          </a:p>
        </p:txBody>
      </p:sp>
      <p:sp>
        <p:nvSpPr>
          <p:cNvPr id="316" name="Google Shape;316;p4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t/>
            </a:r>
            <a:endParaRPr/>
          </a:p>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17" name="Google Shape;317;p41"/>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2.3 Assumption Validation</a:t>
            </a:r>
            <a:endParaRPr b="1">
              <a:solidFill>
                <a:srgbClr val="434343"/>
              </a:solidFill>
            </a:endParaRPr>
          </a:p>
        </p:txBody>
      </p:sp>
      <p:pic>
        <p:nvPicPr>
          <p:cNvPr id="318" name="Google Shape;318;p41"/>
          <p:cNvPicPr preferRelativeResize="0"/>
          <p:nvPr/>
        </p:nvPicPr>
        <p:blipFill>
          <a:blip r:embed="rId3">
            <a:alphaModFix/>
          </a:blip>
          <a:stretch>
            <a:fillRect/>
          </a:stretch>
        </p:blipFill>
        <p:spPr>
          <a:xfrm>
            <a:off x="315550" y="1613763"/>
            <a:ext cx="4608425" cy="191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1050450" y="1583900"/>
            <a:ext cx="7043100" cy="250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999999"/>
              </a:buClr>
              <a:buSzPts val="1400"/>
              <a:buChar char="●"/>
            </a:pPr>
            <a:r>
              <a:rPr lang="es">
                <a:solidFill>
                  <a:srgbClr val="999999"/>
                </a:solidFill>
              </a:rPr>
              <a:t>Used RegEx methodology to clean data that consisted of social media posts from over 8,000 unique identifiers with 50 mposts each separated by 3 pipes ( ||| ).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Reading the mood from text with ML is called “sentiment analysis.” However, before we could perform sentiment analysis, we had to create a column without the following: http strings, ||| strings, punctuation marks, underscores, numbers, one letter words, and </a:t>
            </a:r>
            <a:r>
              <a:rPr lang="es">
                <a:solidFill>
                  <a:srgbClr val="999999"/>
                </a:solidFill>
              </a:rPr>
              <a:t>leftover</a:t>
            </a:r>
            <a:r>
              <a:rPr lang="es">
                <a:solidFill>
                  <a:srgbClr val="999999"/>
                </a:solidFill>
              </a:rPr>
              <a:t> white space.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Then, we made everything lowercase.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We decided that because we are trying to capture </a:t>
            </a:r>
            <a:r>
              <a:rPr lang="es">
                <a:solidFill>
                  <a:srgbClr val="999999"/>
                </a:solidFill>
              </a:rPr>
              <a:t>personality</a:t>
            </a:r>
            <a:r>
              <a:rPr lang="es">
                <a:solidFill>
                  <a:srgbClr val="999999"/>
                </a:solidFill>
              </a:rPr>
              <a:t> types, we wanted the text  as similar to the actual writing as possible; this is part art and part science.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We then </a:t>
            </a:r>
            <a:r>
              <a:rPr lang="es">
                <a:solidFill>
                  <a:srgbClr val="999999"/>
                </a:solidFill>
              </a:rPr>
              <a:t>tokenized and performed </a:t>
            </a:r>
            <a:r>
              <a:rPr lang="es">
                <a:solidFill>
                  <a:srgbClr val="999999"/>
                </a:solidFill>
              </a:rPr>
              <a:t>TF-</a:t>
            </a:r>
            <a:r>
              <a:rPr lang="es">
                <a:solidFill>
                  <a:srgbClr val="999999"/>
                </a:solidFill>
              </a:rPr>
              <a:t>IDF vectorization for all four models.</a:t>
            </a:r>
            <a:r>
              <a:rPr lang="es">
                <a:solidFill>
                  <a:srgbClr val="999999"/>
                </a:solidFill>
              </a:rPr>
              <a:t> </a:t>
            </a:r>
            <a:endParaRPr>
              <a:solidFill>
                <a:srgbClr val="999999"/>
              </a:solidFill>
            </a:endParaRPr>
          </a:p>
        </p:txBody>
      </p:sp>
      <p:sp>
        <p:nvSpPr>
          <p:cNvPr id="324" name="Google Shape;324;p42"/>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2.4 Data Cleaning</a:t>
            </a:r>
            <a:endParaRPr sz="2400">
              <a:solidFill>
                <a:srgbClr val="434343"/>
              </a:solidFill>
            </a:endParaRPr>
          </a:p>
        </p:txBody>
      </p:sp>
      <p:sp>
        <p:nvSpPr>
          <p:cNvPr id="325" name="Google Shape;325;p4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3. </a:t>
            </a:r>
            <a:r>
              <a:rPr lang="es" sz="6400"/>
              <a:t>Machine Learning Models</a:t>
            </a:r>
            <a:endParaRPr sz="6400">
              <a:solidFill>
                <a:srgbClr val="434343"/>
              </a:solidFill>
            </a:endParaRPr>
          </a:p>
        </p:txBody>
      </p:sp>
      <p:sp>
        <p:nvSpPr>
          <p:cNvPr id="331" name="Google Shape;331;p4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332" name="Google Shape;332;p43"/>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were our four processes, their advantages, and their disadvantages?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p:nvPr/>
        </p:nvSpPr>
        <p:spPr>
          <a:xfrm>
            <a:off x="3635075"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4"/>
          <p:cNvSpPr/>
          <p:nvPr/>
        </p:nvSpPr>
        <p:spPr>
          <a:xfrm>
            <a:off x="6111750"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339" name="Google Shape;339;p44"/>
          <p:cNvSpPr/>
          <p:nvPr/>
        </p:nvSpPr>
        <p:spPr>
          <a:xfrm>
            <a:off x="3635075"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4"/>
          <p:cNvSpPr/>
          <p:nvPr/>
        </p:nvSpPr>
        <p:spPr>
          <a:xfrm>
            <a:off x="6111750"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4"/>
          <p:cNvSpPr txBox="1"/>
          <p:nvPr/>
        </p:nvSpPr>
        <p:spPr>
          <a:xfrm>
            <a:off x="3724088" y="887850"/>
            <a:ext cx="2166600" cy="11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Logistic Regression: </a:t>
            </a:r>
            <a:r>
              <a:rPr lang="es" sz="1200">
                <a:solidFill>
                  <a:srgbClr val="999999"/>
                </a:solidFill>
                <a:latin typeface="Ubuntu"/>
                <a:ea typeface="Ubuntu"/>
                <a:cs typeface="Ubuntu"/>
                <a:sym typeface="Ubuntu"/>
              </a:rPr>
              <a:t>Uses sigmoid curve to produce binary prediction. Works better with smaller data size and simpler features.</a:t>
            </a:r>
            <a:endParaRPr b="0" i="0" sz="1200" u="none" cap="none" strike="noStrike">
              <a:solidFill>
                <a:srgbClr val="999999"/>
              </a:solidFill>
              <a:latin typeface="Ubuntu"/>
              <a:ea typeface="Ubuntu"/>
              <a:cs typeface="Ubuntu"/>
              <a:sym typeface="Ubuntu"/>
            </a:endParaRPr>
          </a:p>
        </p:txBody>
      </p:sp>
      <p:sp>
        <p:nvSpPr>
          <p:cNvPr id="342" name="Google Shape;342;p44"/>
          <p:cNvSpPr txBox="1"/>
          <p:nvPr/>
        </p:nvSpPr>
        <p:spPr>
          <a:xfrm>
            <a:off x="6293425" y="887850"/>
            <a:ext cx="1992900" cy="15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Neural Network: </a:t>
            </a:r>
            <a:br>
              <a:rPr b="0" i="0" lang="es" sz="1400" u="none" cap="none" strike="noStrike">
                <a:solidFill>
                  <a:srgbClr val="999999"/>
                </a:solidFill>
                <a:latin typeface="Ubuntu"/>
                <a:ea typeface="Ubuntu"/>
                <a:cs typeface="Ubuntu"/>
                <a:sym typeface="Ubuntu"/>
              </a:rPr>
            </a:br>
            <a:r>
              <a:rPr lang="es" sz="1050">
                <a:solidFill>
                  <a:srgbClr val="999999"/>
                </a:solidFill>
                <a:latin typeface="Ubuntu"/>
                <a:ea typeface="Ubuntu"/>
                <a:cs typeface="Ubuntu"/>
                <a:sym typeface="Ubuntu"/>
              </a:rPr>
              <a:t>Set of algorithms, modeled loosely after the human brain, that are designed to recognize patterns. They interpret sensory data through a kind of machine perception, labeling or clustering raw input.</a:t>
            </a:r>
            <a:endParaRPr sz="1050">
              <a:solidFill>
                <a:srgbClr val="999999"/>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600"/>
              <a:buFont typeface="Arial"/>
              <a:buNone/>
            </a:pPr>
            <a:r>
              <a:t/>
            </a:r>
            <a:endParaRPr sz="1200">
              <a:solidFill>
                <a:schemeClr val="lt2"/>
              </a:solidFill>
              <a:latin typeface="Ubuntu"/>
              <a:ea typeface="Ubuntu"/>
              <a:cs typeface="Ubuntu"/>
              <a:sym typeface="Ubuntu"/>
            </a:endParaRPr>
          </a:p>
        </p:txBody>
      </p:sp>
      <p:sp>
        <p:nvSpPr>
          <p:cNvPr id="343" name="Google Shape;343;p44"/>
          <p:cNvSpPr txBox="1"/>
          <p:nvPr/>
        </p:nvSpPr>
        <p:spPr>
          <a:xfrm>
            <a:off x="3711275" y="3003300"/>
            <a:ext cx="2103600" cy="13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Random Forest:</a:t>
            </a:r>
            <a:br>
              <a:rPr b="0" i="0" lang="es" sz="1400" u="none" cap="none" strike="noStrike">
                <a:solidFill>
                  <a:srgbClr val="B7B7B7"/>
                </a:solidFill>
                <a:latin typeface="Ubuntu"/>
                <a:ea typeface="Ubuntu"/>
                <a:cs typeface="Ubuntu"/>
                <a:sym typeface="Ubuntu"/>
              </a:rPr>
            </a:br>
            <a:r>
              <a:rPr lang="es" sz="1200">
                <a:solidFill>
                  <a:srgbClr val="999999"/>
                </a:solidFill>
                <a:highlight>
                  <a:srgbClr val="FFFFFF"/>
                </a:highlight>
                <a:latin typeface="Ubuntu"/>
                <a:ea typeface="Ubuntu"/>
                <a:cs typeface="Ubuntu"/>
                <a:sym typeface="Ubuntu"/>
              </a:rPr>
              <a:t>Good fit for our data structure (tabular). It can produce a result much faster compared to Neural Network model.</a:t>
            </a:r>
            <a:endParaRPr sz="1200">
              <a:solidFill>
                <a:srgbClr val="999999"/>
              </a:solidFill>
              <a:latin typeface="Ubuntu"/>
              <a:ea typeface="Ubuntu"/>
              <a:cs typeface="Ubuntu"/>
              <a:sym typeface="Ubuntu"/>
            </a:endParaRPr>
          </a:p>
        </p:txBody>
      </p:sp>
      <p:sp>
        <p:nvSpPr>
          <p:cNvPr id="344" name="Google Shape;344;p44"/>
          <p:cNvSpPr txBox="1"/>
          <p:nvPr/>
        </p:nvSpPr>
        <p:spPr>
          <a:xfrm>
            <a:off x="6285450" y="3003300"/>
            <a:ext cx="1992900" cy="11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SVC:</a:t>
            </a:r>
            <a:br>
              <a:rPr b="0" i="0" lang="es" sz="1400" u="none" cap="none" strike="noStrike">
                <a:solidFill>
                  <a:srgbClr val="999999"/>
                </a:solidFill>
                <a:latin typeface="Ubuntu"/>
                <a:ea typeface="Ubuntu"/>
                <a:cs typeface="Ubuntu"/>
                <a:sym typeface="Ubuntu"/>
              </a:rPr>
            </a:br>
            <a:r>
              <a:rPr lang="es" sz="1200">
                <a:solidFill>
                  <a:schemeClr val="lt2"/>
                </a:solidFill>
                <a:latin typeface="Ubuntu"/>
                <a:ea typeface="Ubuntu"/>
                <a:cs typeface="Ubuntu"/>
                <a:sym typeface="Ubuntu"/>
              </a:rPr>
              <a:t>Requires the features to be straight forward. Works well in classifying into two groups.</a:t>
            </a:r>
            <a:endParaRPr sz="1200">
              <a:solidFill>
                <a:srgbClr val="999999"/>
              </a:solidFill>
              <a:latin typeface="Ubuntu"/>
              <a:ea typeface="Ubuntu"/>
              <a:cs typeface="Ubuntu"/>
              <a:sym typeface="Ubuntu"/>
            </a:endParaRPr>
          </a:p>
        </p:txBody>
      </p:sp>
      <p:sp>
        <p:nvSpPr>
          <p:cNvPr id="345" name="Google Shape;345;p4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46" name="Google Shape;346;p44"/>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200"/>
              <a:t>Alternative </a:t>
            </a:r>
            <a:endParaRPr sz="2200"/>
          </a:p>
          <a:p>
            <a:pPr indent="0" lvl="0" marL="0" rtl="0" algn="l">
              <a:lnSpc>
                <a:spcPct val="100000"/>
              </a:lnSpc>
              <a:spcBef>
                <a:spcPts val="0"/>
              </a:spcBef>
              <a:spcAft>
                <a:spcPts val="0"/>
              </a:spcAft>
              <a:buClr>
                <a:schemeClr val="dk1"/>
              </a:buClr>
              <a:buSzPts val="1100"/>
              <a:buFont typeface="Arial"/>
              <a:buNone/>
            </a:pPr>
            <a:r>
              <a:rPr lang="es" sz="2200"/>
              <a:t>ML Models</a:t>
            </a:r>
            <a:endParaRPr b="0" sz="1000">
              <a:solidFill>
                <a:srgbClr val="999999"/>
              </a:solidFill>
              <a:latin typeface="Ubuntu Light"/>
              <a:ea typeface="Ubuntu Light"/>
              <a:cs typeface="Ubuntu Light"/>
              <a:sym typeface="Ubuntu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5"/>
          <p:cNvPicPr preferRelativeResize="0"/>
          <p:nvPr/>
        </p:nvPicPr>
        <p:blipFill>
          <a:blip r:embed="rId3">
            <a:alphaModFix/>
          </a:blip>
          <a:stretch>
            <a:fillRect/>
          </a:stretch>
        </p:blipFill>
        <p:spPr>
          <a:xfrm>
            <a:off x="42750" y="1071550"/>
            <a:ext cx="4304976" cy="3147124"/>
          </a:xfrm>
          <a:prstGeom prst="rect">
            <a:avLst/>
          </a:prstGeom>
          <a:noFill/>
          <a:ln>
            <a:noFill/>
          </a:ln>
        </p:spPr>
      </p:pic>
      <p:sp>
        <p:nvSpPr>
          <p:cNvPr id="352" name="Google Shape;352;p45"/>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1. Logistic Regression</a:t>
            </a:r>
            <a:endParaRPr>
              <a:solidFill>
                <a:srgbClr val="434343"/>
              </a:solidFill>
            </a:endParaRPr>
          </a:p>
        </p:txBody>
      </p:sp>
      <p:sp>
        <p:nvSpPr>
          <p:cNvPr id="353" name="Google Shape;353;p45"/>
          <p:cNvSpPr txBox="1"/>
          <p:nvPr>
            <p:ph idx="1" type="subTitle"/>
          </p:nvPr>
        </p:nvSpPr>
        <p:spPr>
          <a:xfrm>
            <a:off x="4598900" y="2968192"/>
            <a:ext cx="2920800" cy="15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s" sz="1200">
                <a:latin typeface="Ubuntu"/>
                <a:ea typeface="Ubuntu"/>
                <a:cs typeface="Ubuntu"/>
                <a:sym typeface="Ubuntu"/>
              </a:rPr>
              <a:t>Uses sigmoid curve to produce binary prediction. Works better with smaller data size and simpler features.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359" name="Google Shape;359;p4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60" name="Google Shape;360;p46"/>
          <p:cNvSpPr txBox="1"/>
          <p:nvPr>
            <p:ph idx="4294967295" type="body"/>
          </p:nvPr>
        </p:nvSpPr>
        <p:spPr>
          <a:xfrm>
            <a:off x="480125" y="1261175"/>
            <a:ext cx="6158400" cy="3296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cleaned text data contains neither digits nor special characters. </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personality type column is split into four columns (axes) and encoded to 1 and 0 values, in order to run the model on four different axes (Y).</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We split the text data and four target axes into training and testing, with a random state of 42.</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text data (training and testing) are vectorized to 17,000 features using TFIDF vectorizer. All 17,000 vectors are used as features (X).</a:t>
            </a:r>
            <a:endParaRPr sz="1300">
              <a:solidFill>
                <a:srgbClr val="999999"/>
              </a:solidFill>
            </a:endParaRPr>
          </a:p>
          <a:p>
            <a:pPr indent="-311150" lvl="0" marL="457200" rtl="0" algn="l">
              <a:spcBef>
                <a:spcPts val="0"/>
              </a:spcBef>
              <a:spcAft>
                <a:spcPts val="0"/>
              </a:spcAft>
              <a:buSzPts val="1300"/>
              <a:buAutoNum type="arabicPeriod"/>
            </a:pPr>
            <a:r>
              <a:rPr lang="es" sz="1300"/>
              <a:t>Logistic regression model is created from sklearn package, with solver set to ‘lbfgs.’</a:t>
            </a:r>
            <a:endParaRPr sz="1300"/>
          </a:p>
          <a:p>
            <a:pPr indent="-311150" lvl="0" marL="457200" rtl="0" algn="l">
              <a:spcBef>
                <a:spcPts val="0"/>
              </a:spcBef>
              <a:spcAft>
                <a:spcPts val="0"/>
              </a:spcAft>
              <a:buSzPts val="1300"/>
              <a:buAutoNum type="arabicPeriod"/>
            </a:pPr>
            <a:r>
              <a:rPr lang="es" sz="1300"/>
              <a:t>Before running the model, the encoded y columns are split into four separate training-testing sets. Each marked as EI, NS, FT, JP for clearer recognition.</a:t>
            </a:r>
            <a:endParaRPr sz="1300"/>
          </a:p>
          <a:p>
            <a:pPr indent="-311150" lvl="0" marL="457200" rtl="0" algn="l">
              <a:spcBef>
                <a:spcPts val="0"/>
              </a:spcBef>
              <a:spcAft>
                <a:spcPts val="0"/>
              </a:spcAft>
              <a:buSzPts val="1300"/>
              <a:buAutoNum type="arabicPeriod"/>
            </a:pPr>
            <a:r>
              <a:rPr lang="es" sz="1300"/>
              <a:t>The logistic regression model is run four times, each time with the same X features, but four different y to predict the personality type on each axis.</a:t>
            </a:r>
            <a:endParaRPr sz="1300"/>
          </a:p>
          <a:p>
            <a:pPr indent="-311150" lvl="0" marL="457200" rtl="0" algn="l">
              <a:spcBef>
                <a:spcPts val="0"/>
              </a:spcBef>
              <a:spcAft>
                <a:spcPts val="0"/>
              </a:spcAft>
              <a:buSzPts val="1300"/>
              <a:buAutoNum type="arabicPeriod"/>
            </a:pPr>
            <a:r>
              <a:rPr lang="es" sz="1300"/>
              <a:t>We can get the predicted personality type by combining the result from the four models.</a:t>
            </a:r>
            <a:endParaRPr sz="1300"/>
          </a:p>
          <a:p>
            <a:pPr indent="0" lvl="0" marL="0" rtl="0" algn="l">
              <a:lnSpc>
                <a:spcPct val="100000"/>
              </a:lnSpc>
              <a:spcBef>
                <a:spcPts val="0"/>
              </a:spcBef>
              <a:spcAft>
                <a:spcPts val="0"/>
              </a:spcAft>
              <a:buNone/>
            </a:pPr>
            <a:r>
              <a:t/>
            </a:r>
            <a:endParaRPr sz="1300">
              <a:solidFill>
                <a:srgbClr val="999999"/>
              </a:solidFill>
            </a:endParaRPr>
          </a:p>
        </p:txBody>
      </p:sp>
      <p:pic>
        <p:nvPicPr>
          <p:cNvPr id="361" name="Google Shape;361;p46"/>
          <p:cNvPicPr preferRelativeResize="0"/>
          <p:nvPr/>
        </p:nvPicPr>
        <p:blipFill>
          <a:blip r:embed="rId3">
            <a:alphaModFix/>
          </a:blip>
          <a:stretch>
            <a:fillRect/>
          </a:stretch>
        </p:blipFill>
        <p:spPr>
          <a:xfrm>
            <a:off x="6638625" y="1711648"/>
            <a:ext cx="2039625" cy="191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s"/>
              <a:t>Contents</a:t>
            </a:r>
            <a:endParaRPr>
              <a:solidFill>
                <a:srgbClr val="434343"/>
              </a:solidFill>
            </a:endParaRPr>
          </a:p>
        </p:txBody>
      </p:sp>
      <p:sp>
        <p:nvSpPr>
          <p:cNvPr id="192" name="Google Shape;192;p2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93" name="Google Shape;193;p29"/>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Background</a:t>
            </a:r>
            <a:endParaRPr/>
          </a:p>
        </p:txBody>
      </p:sp>
      <p:sp>
        <p:nvSpPr>
          <p:cNvPr id="194" name="Google Shape;194;p29"/>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Database, d</a:t>
            </a:r>
            <a:r>
              <a:rPr lang="es"/>
              <a:t>ata exploration, assumption validation, data cleaning</a:t>
            </a:r>
            <a:endParaRPr/>
          </a:p>
        </p:txBody>
      </p:sp>
      <p:sp>
        <p:nvSpPr>
          <p:cNvPr id="195" name="Google Shape;195;p29"/>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Data analysis</a:t>
            </a:r>
            <a:endParaRPr/>
          </a:p>
        </p:txBody>
      </p:sp>
      <p:sp>
        <p:nvSpPr>
          <p:cNvPr id="196" name="Google Shape;196;p29"/>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The topic, our objective, data source</a:t>
            </a:r>
            <a:endParaRPr/>
          </a:p>
        </p:txBody>
      </p:sp>
      <p:sp>
        <p:nvSpPr>
          <p:cNvPr id="197" name="Google Shape;197;p29"/>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Methodology, model selection, model evaluation</a:t>
            </a:r>
            <a:endParaRPr/>
          </a:p>
        </p:txBody>
      </p:sp>
      <p:sp>
        <p:nvSpPr>
          <p:cNvPr id="198" name="Google Shape;198;p29"/>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Machine Learning Models</a:t>
            </a:r>
            <a:endParaRPr/>
          </a:p>
        </p:txBody>
      </p:sp>
      <p:sp>
        <p:nvSpPr>
          <p:cNvPr id="199" name="Google Shape;199;p29"/>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1</a:t>
            </a:r>
            <a:endParaRPr/>
          </a:p>
        </p:txBody>
      </p:sp>
      <p:sp>
        <p:nvSpPr>
          <p:cNvPr id="200" name="Google Shape;200;p29"/>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2</a:t>
            </a:r>
            <a:endParaRPr/>
          </a:p>
        </p:txBody>
      </p:sp>
      <p:sp>
        <p:nvSpPr>
          <p:cNvPr id="201" name="Google Shape;201;p29"/>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67" name="Google Shape;367;p47"/>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Accuracy score for each group is around 0.8, which is a fairly good result.</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The F1-score varies greatly from group to group, with the highest at 0.93 and lowest at 0.20.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This could be the result of class imbalance as shown in the EDA process.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The logistic regression model is a linear classifier, separating the group to two groups. It works well with a simple and small dataset. Since our model has 17,000 features and over 8,000 observations, logistic regression may not be the best model for our dataset. </a:t>
            </a:r>
            <a:endParaRPr b="1"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rgbClr val="434343"/>
              </a:solidFill>
              <a:latin typeface="Ubuntu"/>
              <a:ea typeface="Ubuntu"/>
              <a:cs typeface="Ubuntu"/>
              <a:sym typeface="Ubuntu"/>
            </a:endParaRPr>
          </a:p>
        </p:txBody>
      </p:sp>
      <p:sp>
        <p:nvSpPr>
          <p:cNvPr id="368" name="Google Shape;368;p4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t/>
            </a:r>
            <a:endParaRPr/>
          </a:p>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69" name="Google Shape;369;p47"/>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370" name="Google Shape;370;p47"/>
          <p:cNvPicPr preferRelativeResize="0"/>
          <p:nvPr/>
        </p:nvPicPr>
        <p:blipFill>
          <a:blip r:embed="rId3">
            <a:alphaModFix/>
          </a:blip>
          <a:stretch>
            <a:fillRect/>
          </a:stretch>
        </p:blipFill>
        <p:spPr>
          <a:xfrm>
            <a:off x="949825" y="218125"/>
            <a:ext cx="3102070"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2</a:t>
            </a:r>
            <a:r>
              <a:rPr lang="es">
                <a:solidFill>
                  <a:srgbClr val="434343"/>
                </a:solidFill>
              </a:rPr>
              <a:t>. Neural Network</a:t>
            </a:r>
            <a:endParaRPr>
              <a:solidFill>
                <a:srgbClr val="434343"/>
              </a:solidFill>
            </a:endParaRPr>
          </a:p>
        </p:txBody>
      </p:sp>
      <p:sp>
        <p:nvSpPr>
          <p:cNvPr id="376" name="Google Shape;376;p48"/>
          <p:cNvSpPr txBox="1"/>
          <p:nvPr>
            <p:ph idx="1" type="subTitle"/>
          </p:nvPr>
        </p:nvSpPr>
        <p:spPr>
          <a:xfrm>
            <a:off x="4598900" y="2968200"/>
            <a:ext cx="3075900" cy="15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How did we run the neural network?</a:t>
            </a:r>
            <a:endParaRPr/>
          </a:p>
        </p:txBody>
      </p:sp>
      <p:pic>
        <p:nvPicPr>
          <p:cNvPr id="377" name="Google Shape;377;p48"/>
          <p:cNvPicPr preferRelativeResize="0"/>
          <p:nvPr/>
        </p:nvPicPr>
        <p:blipFill>
          <a:blip r:embed="rId3">
            <a:alphaModFix/>
          </a:blip>
          <a:stretch>
            <a:fillRect/>
          </a:stretch>
        </p:blipFill>
        <p:spPr>
          <a:xfrm>
            <a:off x="152400" y="152400"/>
            <a:ext cx="4093200" cy="469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383" name="Google Shape;383;p4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384" name="Google Shape;384;p49"/>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5" name="Google Shape;385;p49"/>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6" name="Google Shape;386;p49"/>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7" name="Google Shape;387;p49"/>
          <p:cNvSpPr txBox="1"/>
          <p:nvPr/>
        </p:nvSpPr>
        <p:spPr>
          <a:xfrm>
            <a:off x="1528500" y="1410175"/>
            <a:ext cx="6087000" cy="284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Neural network model is created from sklearn package, for TF</a:t>
            </a:r>
            <a:r>
              <a:rPr lang="es" sz="1300">
                <a:solidFill>
                  <a:schemeClr val="lt2"/>
                </a:solidFill>
                <a:latin typeface="Ubuntu Light"/>
                <a:ea typeface="Ubuntu Light"/>
                <a:cs typeface="Ubuntu Light"/>
                <a:sym typeface="Ubuntu Light"/>
              </a:rPr>
              <a:t>i</a:t>
            </a:r>
            <a:r>
              <a:rPr lang="es" sz="1300">
                <a:solidFill>
                  <a:schemeClr val="lt2"/>
                </a:solidFill>
                <a:latin typeface="Ubuntu Light"/>
                <a:ea typeface="Ubuntu Light"/>
                <a:cs typeface="Ubuntu Light"/>
                <a:sym typeface="Ubuntu Light"/>
              </a:rPr>
              <a:t>dfVectorizer, train test split, LabelEncoder and hidden nodes layers set to 24 and 12 respectively.</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first and second hidden layers; the activation performed using ReLu.</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output layer activation was performed using SoftMax and then we compiled the sequential model together and customized the metrics.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Trained the model using 50 epochs  and then evaluated using the test data.</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results were given for 50 epochs and 100 epochs.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93" name="Google Shape;393;p50"/>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50">
                <a:solidFill>
                  <a:srgbClr val="000000"/>
                </a:solidFill>
                <a:latin typeface="Arial"/>
                <a:ea typeface="Arial"/>
                <a:cs typeface="Arial"/>
                <a:sym typeface="Arial"/>
              </a:rPr>
              <a:t>50 epochs:</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050">
                <a:solidFill>
                  <a:srgbClr val="000000"/>
                </a:solidFill>
                <a:latin typeface="Arial"/>
                <a:ea typeface="Arial"/>
                <a:cs typeface="Arial"/>
                <a:sym typeface="Arial"/>
              </a:rPr>
              <a:t>2169/1 - 1s - loss: 4.2617 - accuracy: 0.5090</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Loss: 3.3364757154877145, Accuracy: 0.5089903473854065</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100 epochs:</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2169/1 - 1s - loss: 6.9419 - accuracy: 0.5390</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Loss: 4.63548002599186, Accuracy: 0.5389580726623535</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181A1B"/>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p:txBody>
      </p:sp>
      <p:sp>
        <p:nvSpPr>
          <p:cNvPr id="394" name="Google Shape;394;p5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395" name="Google Shape;395;p50"/>
          <p:cNvSpPr txBox="1"/>
          <p:nvPr>
            <p:ph idx="4294967295" type="title"/>
          </p:nvPr>
        </p:nvSpPr>
        <p:spPr>
          <a:xfrm>
            <a:off x="365604" y="4237522"/>
            <a:ext cx="35715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If you want to </a:t>
            </a:r>
            <a:r>
              <a:rPr lang="es" sz="1000">
                <a:solidFill>
                  <a:srgbClr val="999999"/>
                </a:solidFill>
              </a:rPr>
              <a:t>modify this graph</a:t>
            </a:r>
            <a:r>
              <a:rPr b="0" lang="es" sz="1000">
                <a:solidFill>
                  <a:srgbClr val="999999"/>
                </a:solidFill>
                <a:latin typeface="Ubuntu Light"/>
                <a:ea typeface="Ubuntu Light"/>
                <a:cs typeface="Ubuntu Light"/>
                <a:sym typeface="Ubuntu Light"/>
              </a:rPr>
              <a:t>, click on it, follow the link,</a:t>
            </a:r>
            <a:endParaRPr b="0" sz="1000">
              <a:solidFill>
                <a:srgbClr val="999999"/>
              </a:solidFill>
              <a:latin typeface="Ubuntu Light"/>
              <a:ea typeface="Ubuntu Light"/>
              <a:cs typeface="Ubuntu Light"/>
              <a:sym typeface="Ubuntu Light"/>
            </a:endParaRPr>
          </a:p>
          <a:p>
            <a:pPr indent="0" lvl="0" marL="0" rtl="0" algn="l">
              <a:lnSpc>
                <a:spcPct val="100000"/>
              </a:lnSpc>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change the data and replace it</a:t>
            </a:r>
            <a:endParaRPr b="0" sz="1000">
              <a:solidFill>
                <a:srgbClr val="999999"/>
              </a:solidFill>
              <a:latin typeface="Ubuntu Light"/>
              <a:ea typeface="Ubuntu Light"/>
              <a:cs typeface="Ubuntu Light"/>
              <a:sym typeface="Ubuntu Light"/>
            </a:endParaRPr>
          </a:p>
        </p:txBody>
      </p:sp>
      <p:pic>
        <p:nvPicPr>
          <p:cNvPr id="396" name="Google Shape;396;p50" title="Gráfico">
            <a:hlinkClick r:id="rId3"/>
          </p:cNvPr>
          <p:cNvPicPr preferRelativeResize="0"/>
          <p:nvPr/>
        </p:nvPicPr>
        <p:blipFill rotWithShape="1">
          <a:blip r:embed="rId4">
            <a:alphaModFix/>
          </a:blip>
          <a:srcRect b="0" l="0" r="0" t="0"/>
          <a:stretch/>
        </p:blipFill>
        <p:spPr>
          <a:xfrm>
            <a:off x="271775" y="1021750"/>
            <a:ext cx="4587100" cy="2838399"/>
          </a:xfrm>
          <a:prstGeom prst="rect">
            <a:avLst/>
          </a:prstGeom>
          <a:noFill/>
          <a:ln>
            <a:noFill/>
          </a:ln>
        </p:spPr>
      </p:pic>
      <p:sp>
        <p:nvSpPr>
          <p:cNvPr id="397" name="Google Shape;397;p50"/>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398" name="Google Shape;398;p50">
            <a:hlinkClick r:id="rId5"/>
          </p:cNvPr>
          <p:cNvPicPr preferRelativeResize="0"/>
          <p:nvPr/>
        </p:nvPicPr>
        <p:blipFill rotWithShape="1">
          <a:blip r:embed="rId6">
            <a:alphaModFix/>
          </a:blip>
          <a:srcRect b="0" l="0" r="0" t="0"/>
          <a:stretch/>
        </p:blipFill>
        <p:spPr>
          <a:xfrm>
            <a:off x="-49150" y="0"/>
            <a:ext cx="5228976" cy="5197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1"/>
          <p:cNvPicPr preferRelativeResize="0"/>
          <p:nvPr/>
        </p:nvPicPr>
        <p:blipFill>
          <a:blip r:embed="rId3">
            <a:alphaModFix/>
          </a:blip>
          <a:stretch>
            <a:fillRect/>
          </a:stretch>
        </p:blipFill>
        <p:spPr>
          <a:xfrm>
            <a:off x="0" y="0"/>
            <a:ext cx="4572000" cy="5143500"/>
          </a:xfrm>
          <a:prstGeom prst="rect">
            <a:avLst/>
          </a:prstGeom>
          <a:noFill/>
          <a:ln>
            <a:noFill/>
          </a:ln>
        </p:spPr>
      </p:pic>
      <p:sp>
        <p:nvSpPr>
          <p:cNvPr id="404" name="Google Shape;404;p51"/>
          <p:cNvSpPr txBox="1"/>
          <p:nvPr>
            <p:ph type="title"/>
          </p:nvPr>
        </p:nvSpPr>
        <p:spPr>
          <a:xfrm>
            <a:off x="4639575" y="1698425"/>
            <a:ext cx="3593700" cy="87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3</a:t>
            </a:r>
            <a:r>
              <a:rPr lang="es">
                <a:solidFill>
                  <a:srgbClr val="434343"/>
                </a:solidFill>
              </a:rPr>
              <a:t>. Random Forest</a:t>
            </a:r>
            <a:endParaRPr>
              <a:solidFill>
                <a:srgbClr val="434343"/>
              </a:solidFill>
            </a:endParaRPr>
          </a:p>
        </p:txBody>
      </p:sp>
      <p:sp>
        <p:nvSpPr>
          <p:cNvPr id="405" name="Google Shape;405;p51"/>
          <p:cNvSpPr txBox="1"/>
          <p:nvPr>
            <p:ph idx="1" type="subTitle"/>
          </p:nvPr>
        </p:nvSpPr>
        <p:spPr>
          <a:xfrm>
            <a:off x="4572000" y="1485025"/>
            <a:ext cx="4321200" cy="2787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600"/>
              </a:spcBef>
              <a:spcAft>
                <a:spcPts val="0"/>
              </a:spcAft>
              <a:buNone/>
            </a:pPr>
            <a:r>
              <a:t/>
            </a:r>
            <a:endParaRPr sz="1200">
              <a:solidFill>
                <a:srgbClr val="CDC8C2"/>
              </a:solidFill>
              <a:latin typeface="Roboto"/>
              <a:ea typeface="Roboto"/>
              <a:cs typeface="Roboto"/>
              <a:sym typeface="Roboto"/>
            </a:endParaRPr>
          </a:p>
          <a:p>
            <a:pPr indent="0" lvl="0" marL="0" rtl="0" algn="just">
              <a:lnSpc>
                <a:spcPct val="100000"/>
              </a:lnSpc>
              <a:spcBef>
                <a:spcPts val="3800"/>
              </a:spcBef>
              <a:spcAft>
                <a:spcPts val="0"/>
              </a:spcAft>
              <a:buNone/>
            </a:pPr>
            <a:r>
              <a:t/>
            </a:r>
            <a:endParaRPr sz="1200">
              <a:solidFill>
                <a:srgbClr val="CDC8C2"/>
              </a:solidFill>
              <a:latin typeface="Roboto"/>
              <a:ea typeface="Roboto"/>
              <a:cs typeface="Roboto"/>
              <a:sym typeface="Roboto"/>
            </a:endParaRPr>
          </a:p>
          <a:p>
            <a:pPr indent="0" lvl="0" marL="0" rtl="0" algn="l">
              <a:lnSpc>
                <a:spcPct val="150000"/>
              </a:lnSpc>
              <a:spcBef>
                <a:spcPts val="3800"/>
              </a:spcBef>
              <a:spcAft>
                <a:spcPts val="0"/>
              </a:spcAft>
              <a:buNone/>
            </a:pPr>
            <a:r>
              <a:t/>
            </a:r>
            <a:endParaRPr sz="1200">
              <a:solidFill>
                <a:srgbClr val="CDC8C2"/>
              </a:solidFill>
              <a:latin typeface="Roboto"/>
              <a:ea typeface="Roboto"/>
              <a:cs typeface="Roboto"/>
              <a:sym typeface="Roboto"/>
            </a:endParaRPr>
          </a:p>
          <a:p>
            <a:pPr indent="0" lvl="0" marL="0" rtl="0" algn="l">
              <a:lnSpc>
                <a:spcPct val="100000"/>
              </a:lnSpc>
              <a:spcBef>
                <a:spcPts val="3800"/>
              </a:spcBef>
              <a:spcAft>
                <a:spcPts val="0"/>
              </a:spcAft>
              <a:buSzPts val="14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411" name="Google Shape;411;p5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12" name="Google Shape;412;p52"/>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3" name="Google Shape;413;p52"/>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4" name="Google Shape;414;p52"/>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5" name="Google Shape;415;p52"/>
          <p:cNvSpPr txBox="1"/>
          <p:nvPr/>
        </p:nvSpPr>
        <p:spPr>
          <a:xfrm>
            <a:off x="740575" y="1498850"/>
            <a:ext cx="7363800" cy="2804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personality type column is split into four columns (axes) and encoded to 1 and 0 values, in order to run the model on four different axes (Ys).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split the text data and four target axes into training and testing, with random state of 0.</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the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Random </a:t>
            </a:r>
            <a:r>
              <a:rPr lang="es" sz="1300">
                <a:solidFill>
                  <a:schemeClr val="lt2"/>
                </a:solidFill>
                <a:latin typeface="Ubuntu Light"/>
                <a:ea typeface="Ubuntu Light"/>
                <a:cs typeface="Ubuntu Light"/>
                <a:sym typeface="Ubuntu Light"/>
              </a:rPr>
              <a:t>Forest model</a:t>
            </a:r>
            <a:r>
              <a:rPr lang="es" sz="1300">
                <a:solidFill>
                  <a:schemeClr val="lt2"/>
                </a:solidFill>
                <a:latin typeface="Ubuntu Light"/>
                <a:ea typeface="Ubuntu Light"/>
                <a:cs typeface="Ubuntu Light"/>
                <a:sym typeface="Ubuntu Light"/>
              </a:rPr>
              <a:t> is set to an </a:t>
            </a:r>
            <a:r>
              <a:rPr lang="es" sz="1300">
                <a:solidFill>
                  <a:schemeClr val="lt2"/>
                </a:solidFill>
                <a:latin typeface="Ubuntu Light"/>
                <a:ea typeface="Ubuntu Light"/>
                <a:cs typeface="Ubuntu Light"/>
                <a:sym typeface="Ubuntu Light"/>
              </a:rPr>
              <a:t>n_estimator</a:t>
            </a:r>
            <a:r>
              <a:rPr lang="es" sz="1300">
                <a:solidFill>
                  <a:schemeClr val="lt2"/>
                </a:solidFill>
                <a:latin typeface="Ubuntu Light"/>
                <a:ea typeface="Ubuntu Light"/>
                <a:cs typeface="Ubuntu Light"/>
                <a:sym typeface="Ubuntu Light"/>
              </a:rPr>
              <a:t> of 1</a:t>
            </a:r>
            <a:r>
              <a:rPr lang="es" sz="1300">
                <a:solidFill>
                  <a:schemeClr val="lt2"/>
                </a:solidFill>
                <a:latin typeface="Ubuntu Light"/>
                <a:ea typeface="Ubuntu Light"/>
                <a:cs typeface="Ubuntu Light"/>
                <a:sym typeface="Ubuntu Light"/>
              </a:rPr>
              <a:t>,000</a:t>
            </a:r>
            <a:r>
              <a:rPr lang="es" sz="1300">
                <a:solidFill>
                  <a:schemeClr val="lt2"/>
                </a:solidFill>
                <a:latin typeface="Ubuntu Light"/>
                <a:ea typeface="Ubuntu Light"/>
                <a:cs typeface="Ubuntu Light"/>
                <a:sym typeface="Ubuntu Light"/>
              </a:rPr>
              <a:t>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Before running the model, the encoded y columns are split into four separate training-testing sets. Each marked as EI, NS, FT, JP for clearer recognition.</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a:t>
            </a:r>
            <a:r>
              <a:rPr lang="es" sz="1300">
                <a:solidFill>
                  <a:schemeClr val="lt2"/>
                </a:solidFill>
                <a:latin typeface="Ubuntu Light"/>
                <a:ea typeface="Ubuntu Light"/>
                <a:cs typeface="Ubuntu Light"/>
                <a:sym typeface="Ubuntu Light"/>
              </a:rPr>
              <a:t>Random Forest</a:t>
            </a:r>
            <a:r>
              <a:rPr lang="es" sz="1300">
                <a:solidFill>
                  <a:schemeClr val="lt2"/>
                </a:solidFill>
                <a:latin typeface="Ubuntu Light"/>
                <a:ea typeface="Ubuntu Light"/>
                <a:cs typeface="Ubuntu Light"/>
                <a:sym typeface="Ubuntu Light"/>
              </a:rPr>
              <a:t> model is run four times, each time with the same X features, but four different y features to predict the personality type on each axis.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can get the predicted personality type by combining the result from the four models.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21" name="Google Shape;421;p53"/>
          <p:cNvSpPr txBox="1"/>
          <p:nvPr>
            <p:ph idx="4294967295" type="body"/>
          </p:nvPr>
        </p:nvSpPr>
        <p:spPr>
          <a:xfrm>
            <a:off x="5558775" y="1021750"/>
            <a:ext cx="3374400" cy="3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Random Forest algorithms are beneficial because they:</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Are robust against overfitting as all of those weak learners are trained on different pieces of the data.</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Can be used to rank the importance of input variables in a natural way.</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Can handle thousands of input variables without variable deletion.</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Are robust with regards to outliers and nonlinear data.</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Run efficiently on large datasets.</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However, the results from the Random Forest:</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Some of the F1 scores were very low, and did not formally compute into desires metrics.</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It underperformed in many areas due to sample size of the data.</a:t>
            </a:r>
            <a:endParaRPr sz="1000">
              <a:solidFill>
                <a:srgbClr val="434343"/>
              </a:solidFill>
              <a:latin typeface="Ubuntu"/>
              <a:ea typeface="Ubuntu"/>
              <a:cs typeface="Ubuntu"/>
              <a:sym typeface="Ubuntu"/>
            </a:endParaRPr>
          </a:p>
        </p:txBody>
      </p:sp>
      <p:sp>
        <p:nvSpPr>
          <p:cNvPr id="422" name="Google Shape;422;p5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23" name="Google Shape;423;p53"/>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424" name="Google Shape;424;p53"/>
          <p:cNvPicPr preferRelativeResize="0"/>
          <p:nvPr/>
        </p:nvPicPr>
        <p:blipFill>
          <a:blip r:embed="rId3">
            <a:alphaModFix/>
          </a:blip>
          <a:stretch>
            <a:fillRect/>
          </a:stretch>
        </p:blipFill>
        <p:spPr>
          <a:xfrm>
            <a:off x="2575725" y="3164825"/>
            <a:ext cx="2619575" cy="1556072"/>
          </a:xfrm>
          <a:prstGeom prst="rect">
            <a:avLst/>
          </a:prstGeom>
          <a:noFill/>
          <a:ln>
            <a:noFill/>
          </a:ln>
        </p:spPr>
      </p:pic>
      <p:pic>
        <p:nvPicPr>
          <p:cNvPr id="425" name="Google Shape;425;p53"/>
          <p:cNvPicPr preferRelativeResize="0"/>
          <p:nvPr/>
        </p:nvPicPr>
        <p:blipFill>
          <a:blip r:embed="rId4">
            <a:alphaModFix/>
          </a:blip>
          <a:stretch>
            <a:fillRect/>
          </a:stretch>
        </p:blipFill>
        <p:spPr>
          <a:xfrm>
            <a:off x="2619575" y="1575900"/>
            <a:ext cx="2560725" cy="1525650"/>
          </a:xfrm>
          <a:prstGeom prst="rect">
            <a:avLst/>
          </a:prstGeom>
          <a:noFill/>
          <a:ln>
            <a:noFill/>
          </a:ln>
        </p:spPr>
      </p:pic>
      <p:pic>
        <p:nvPicPr>
          <p:cNvPr id="426" name="Google Shape;426;p53"/>
          <p:cNvPicPr preferRelativeResize="0"/>
          <p:nvPr/>
        </p:nvPicPr>
        <p:blipFill>
          <a:blip r:embed="rId5">
            <a:alphaModFix/>
          </a:blip>
          <a:stretch>
            <a:fillRect/>
          </a:stretch>
        </p:blipFill>
        <p:spPr>
          <a:xfrm>
            <a:off x="-5" y="3164825"/>
            <a:ext cx="2619575" cy="1568478"/>
          </a:xfrm>
          <a:prstGeom prst="rect">
            <a:avLst/>
          </a:prstGeom>
          <a:noFill/>
          <a:ln>
            <a:noFill/>
          </a:ln>
        </p:spPr>
      </p:pic>
      <p:pic>
        <p:nvPicPr>
          <p:cNvPr id="427" name="Google Shape;427;p53"/>
          <p:cNvPicPr preferRelativeResize="0"/>
          <p:nvPr/>
        </p:nvPicPr>
        <p:blipFill>
          <a:blip r:embed="rId6">
            <a:alphaModFix/>
          </a:blip>
          <a:stretch>
            <a:fillRect/>
          </a:stretch>
        </p:blipFill>
        <p:spPr>
          <a:xfrm>
            <a:off x="0" y="1575900"/>
            <a:ext cx="2619575" cy="1588925"/>
          </a:xfrm>
          <a:prstGeom prst="rect">
            <a:avLst/>
          </a:prstGeom>
          <a:noFill/>
          <a:ln>
            <a:noFill/>
          </a:ln>
        </p:spPr>
      </p:pic>
      <p:pic>
        <p:nvPicPr>
          <p:cNvPr id="428" name="Google Shape;428;p53"/>
          <p:cNvPicPr preferRelativeResize="0"/>
          <p:nvPr/>
        </p:nvPicPr>
        <p:blipFill>
          <a:blip r:embed="rId7">
            <a:alphaModFix/>
          </a:blip>
          <a:stretch>
            <a:fillRect/>
          </a:stretch>
        </p:blipFill>
        <p:spPr>
          <a:xfrm>
            <a:off x="0" y="775074"/>
            <a:ext cx="3473150" cy="80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4</a:t>
            </a:r>
            <a:r>
              <a:rPr lang="es">
                <a:solidFill>
                  <a:srgbClr val="434343"/>
                </a:solidFill>
              </a:rPr>
              <a:t>. SVC</a:t>
            </a:r>
            <a:endParaRPr>
              <a:solidFill>
                <a:srgbClr val="434343"/>
              </a:solidFill>
            </a:endParaRPr>
          </a:p>
        </p:txBody>
      </p:sp>
      <p:sp>
        <p:nvSpPr>
          <p:cNvPr id="434" name="Google Shape;434;p54"/>
          <p:cNvSpPr txBox="1"/>
          <p:nvPr>
            <p:ph idx="1" type="subTitle"/>
          </p:nvPr>
        </p:nvSpPr>
        <p:spPr>
          <a:xfrm>
            <a:off x="4598900" y="2968192"/>
            <a:ext cx="2920800" cy="15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How did we calibrate our support vector machine?</a:t>
            </a:r>
            <a:endParaRPr/>
          </a:p>
        </p:txBody>
      </p:sp>
      <p:pic>
        <p:nvPicPr>
          <p:cNvPr id="435" name="Google Shape;435;p54"/>
          <p:cNvPicPr preferRelativeResize="0"/>
          <p:nvPr/>
        </p:nvPicPr>
        <p:blipFill>
          <a:blip r:embed="rId3">
            <a:alphaModFix/>
          </a:blip>
          <a:stretch>
            <a:fillRect/>
          </a:stretch>
        </p:blipFill>
        <p:spPr>
          <a:xfrm>
            <a:off x="152400" y="152400"/>
            <a:ext cx="4294100" cy="489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441" name="Google Shape;441;p5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42" name="Google Shape;442;p55"/>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3" name="Google Shape;443;p55"/>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666666"/>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4" name="Google Shape;444;p55"/>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666666"/>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5" name="Google Shape;445;p55"/>
          <p:cNvSpPr txBox="1"/>
          <p:nvPr/>
        </p:nvSpPr>
        <p:spPr>
          <a:xfrm>
            <a:off x="453300" y="1185150"/>
            <a:ext cx="8288400" cy="342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personality type column is split into four columns (axes) and encoded to 1 and 0 values, in order to run the model on four different axes (Y).</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split the text data and four target axes into training and testing, with random state of 42.</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the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Linear</a:t>
            </a:r>
            <a:r>
              <a:rPr lang="es" sz="1300">
                <a:solidFill>
                  <a:schemeClr val="lt2"/>
                </a:solidFill>
                <a:latin typeface="Ubuntu Light"/>
                <a:ea typeface="Ubuntu Light"/>
                <a:cs typeface="Ubuntu Light"/>
                <a:sym typeface="Ubuntu Light"/>
              </a:rPr>
              <a:t>SVC</a:t>
            </a:r>
            <a:r>
              <a:rPr lang="es" sz="1300">
                <a:solidFill>
                  <a:schemeClr val="lt2"/>
                </a:solidFill>
                <a:latin typeface="Ubuntu Light"/>
                <a:ea typeface="Ubuntu Light"/>
                <a:cs typeface="Ubuntu Light"/>
                <a:sym typeface="Ubuntu Light"/>
              </a:rPr>
              <a:t> model is created from sklearn package, with solver set to ‘lbfgs.’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Before running the model, the encoded y columns are split into four separate training-testing sets. Each marked as EI, NS, FT, JP for clearer recognition.</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a:t>
            </a:r>
            <a:r>
              <a:rPr lang="es" sz="1300">
                <a:solidFill>
                  <a:schemeClr val="lt2"/>
                </a:solidFill>
                <a:latin typeface="Ubuntu Light"/>
                <a:ea typeface="Ubuntu Light"/>
                <a:cs typeface="Ubuntu Light"/>
                <a:sym typeface="Ubuntu Light"/>
              </a:rPr>
              <a:t> LinearSVC </a:t>
            </a:r>
            <a:r>
              <a:rPr lang="es" sz="1300">
                <a:solidFill>
                  <a:schemeClr val="lt2"/>
                </a:solidFill>
                <a:latin typeface="Ubuntu Light"/>
                <a:ea typeface="Ubuntu Light"/>
                <a:cs typeface="Ubuntu Light"/>
                <a:sym typeface="Ubuntu Light"/>
              </a:rPr>
              <a:t>model is run four  times, each time with the same X features, but four different y features to predict the personality type on each axis, where parameters are </a:t>
            </a:r>
            <a:r>
              <a:rPr lang="es" sz="1300">
                <a:solidFill>
                  <a:schemeClr val="lt2"/>
                </a:solidFill>
                <a:latin typeface="Ubuntu Light"/>
                <a:ea typeface="Ubuntu Light"/>
                <a:cs typeface="Ubuntu Light"/>
                <a:sym typeface="Ubuntu Light"/>
              </a:rPr>
              <a:t>specified for better accuracy</a:t>
            </a:r>
            <a:r>
              <a:rPr lang="es" sz="1300">
                <a:solidFill>
                  <a:schemeClr val="lt2"/>
                </a:solidFill>
                <a:latin typeface="Ubuntu Light"/>
                <a:ea typeface="Ubuntu Light"/>
                <a:cs typeface="Ubuntu Light"/>
                <a:sym typeface="Ubuntu Light"/>
              </a:rPr>
              <a:t> (random_state=0, max_iter=2000, C=.79)</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can get the predicted personality type by combining the result from the four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51" name="Google Shape;451;p56"/>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The overall accuracy is good, around 0.80.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F1-scores vary from group to group;</a:t>
            </a:r>
            <a:r>
              <a:rPr b="1" lang="es" sz="1000">
                <a:solidFill>
                  <a:schemeClr val="dk1"/>
                </a:solidFill>
                <a:latin typeface="Ubuntu"/>
                <a:ea typeface="Ubuntu"/>
                <a:cs typeface="Ubuntu"/>
                <a:sym typeface="Ubuntu"/>
              </a:rPr>
              <a:t> </a:t>
            </a:r>
            <a:r>
              <a:rPr b="1" lang="es" sz="1000">
                <a:solidFill>
                  <a:schemeClr val="dk1"/>
                </a:solidFill>
                <a:latin typeface="Ubuntu"/>
                <a:ea typeface="Ubuntu"/>
                <a:cs typeface="Ubuntu"/>
                <a:sym typeface="Ubuntu"/>
              </a:rPr>
              <a:t>The highest is 0.94 and the lowest is 0.52. </a:t>
            </a:r>
            <a:br>
              <a:rPr b="1" lang="es" sz="1000">
                <a:solidFill>
                  <a:schemeClr val="dk1"/>
                </a:solidFill>
                <a:latin typeface="Ubuntu"/>
                <a:ea typeface="Ubuntu"/>
                <a:cs typeface="Ubuntu"/>
                <a:sym typeface="Ubuntu"/>
              </a:rPr>
            </a:b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This difference in performance can be the result of class imbalance of the E-I and N-S group.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However, this imbalance can be amended by resampling and is due to data bias rather than the model.</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p:txBody>
      </p:sp>
      <p:sp>
        <p:nvSpPr>
          <p:cNvPr id="452" name="Google Shape;452;p5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53" name="Google Shape;453;p56"/>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454" name="Google Shape;454;p56"/>
          <p:cNvPicPr preferRelativeResize="0"/>
          <p:nvPr/>
        </p:nvPicPr>
        <p:blipFill>
          <a:blip r:embed="rId3">
            <a:alphaModFix/>
          </a:blip>
          <a:stretch>
            <a:fillRect/>
          </a:stretch>
        </p:blipFill>
        <p:spPr>
          <a:xfrm>
            <a:off x="500175" y="167400"/>
            <a:ext cx="2940800" cy="1246600"/>
          </a:xfrm>
          <a:prstGeom prst="rect">
            <a:avLst/>
          </a:prstGeom>
          <a:noFill/>
          <a:ln>
            <a:noFill/>
          </a:ln>
        </p:spPr>
      </p:pic>
      <p:pic>
        <p:nvPicPr>
          <p:cNvPr id="455" name="Google Shape;455;p56"/>
          <p:cNvPicPr preferRelativeResize="0"/>
          <p:nvPr/>
        </p:nvPicPr>
        <p:blipFill>
          <a:blip r:embed="rId4">
            <a:alphaModFix/>
          </a:blip>
          <a:stretch>
            <a:fillRect/>
          </a:stretch>
        </p:blipFill>
        <p:spPr>
          <a:xfrm>
            <a:off x="456326" y="1414000"/>
            <a:ext cx="2940800" cy="1251944"/>
          </a:xfrm>
          <a:prstGeom prst="rect">
            <a:avLst/>
          </a:prstGeom>
          <a:noFill/>
          <a:ln>
            <a:noFill/>
          </a:ln>
        </p:spPr>
      </p:pic>
      <p:pic>
        <p:nvPicPr>
          <p:cNvPr id="456" name="Google Shape;456;p56"/>
          <p:cNvPicPr preferRelativeResize="0"/>
          <p:nvPr/>
        </p:nvPicPr>
        <p:blipFill>
          <a:blip r:embed="rId5">
            <a:alphaModFix/>
          </a:blip>
          <a:stretch>
            <a:fillRect/>
          </a:stretch>
        </p:blipFill>
        <p:spPr>
          <a:xfrm>
            <a:off x="536300" y="2683250"/>
            <a:ext cx="2828475" cy="1156205"/>
          </a:xfrm>
          <a:prstGeom prst="rect">
            <a:avLst/>
          </a:prstGeom>
          <a:noFill/>
          <a:ln>
            <a:noFill/>
          </a:ln>
        </p:spPr>
      </p:pic>
      <p:pic>
        <p:nvPicPr>
          <p:cNvPr id="457" name="Google Shape;457;p56"/>
          <p:cNvPicPr preferRelativeResize="0"/>
          <p:nvPr/>
        </p:nvPicPr>
        <p:blipFill>
          <a:blip r:embed="rId6">
            <a:alphaModFix/>
          </a:blip>
          <a:stretch>
            <a:fillRect/>
          </a:stretch>
        </p:blipFill>
        <p:spPr>
          <a:xfrm>
            <a:off x="456325" y="3876649"/>
            <a:ext cx="2901303" cy="118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s"/>
              <a:t>Contents</a:t>
            </a:r>
            <a:endParaRPr>
              <a:solidFill>
                <a:srgbClr val="434343"/>
              </a:solidFill>
            </a:endParaRPr>
          </a:p>
        </p:txBody>
      </p:sp>
      <p:sp>
        <p:nvSpPr>
          <p:cNvPr id="207" name="Google Shape;207;p3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08" name="Google Shape;208;p30"/>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Results and looking forward</a:t>
            </a:r>
            <a:endParaRPr/>
          </a:p>
        </p:txBody>
      </p:sp>
      <p:sp>
        <p:nvSpPr>
          <p:cNvPr id="209" name="Google Shape;209;p30"/>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The objective, the functions, connection and design</a:t>
            </a:r>
            <a:endParaRPr/>
          </a:p>
        </p:txBody>
      </p:sp>
      <p:sp>
        <p:nvSpPr>
          <p:cNvPr id="210" name="Google Shape;210;p30"/>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Interactive Application</a:t>
            </a:r>
            <a:endParaRPr/>
          </a:p>
        </p:txBody>
      </p:sp>
      <p:sp>
        <p:nvSpPr>
          <p:cNvPr id="211" name="Google Shape;211;p30"/>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Which model we select, and why. How we can improve the processes in the future</a:t>
            </a:r>
            <a:endParaRPr/>
          </a:p>
        </p:txBody>
      </p:sp>
      <p:sp>
        <p:nvSpPr>
          <p:cNvPr id="212" name="Google Shape;212;p30"/>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Brief bio, what we learned from the project</a:t>
            </a:r>
            <a:endParaRPr/>
          </a:p>
        </p:txBody>
      </p:sp>
      <p:sp>
        <p:nvSpPr>
          <p:cNvPr id="213" name="Google Shape;213;p30"/>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About the creators</a:t>
            </a:r>
            <a:endParaRPr/>
          </a:p>
        </p:txBody>
      </p:sp>
      <p:sp>
        <p:nvSpPr>
          <p:cNvPr id="214" name="Google Shape;214;p30"/>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4</a:t>
            </a:r>
            <a:endParaRPr/>
          </a:p>
        </p:txBody>
      </p:sp>
      <p:sp>
        <p:nvSpPr>
          <p:cNvPr id="215" name="Google Shape;215;p30"/>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5</a:t>
            </a:r>
            <a:endParaRPr/>
          </a:p>
        </p:txBody>
      </p:sp>
      <p:sp>
        <p:nvSpPr>
          <p:cNvPr id="216" name="Google Shape;216;p30"/>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4. Results and </a:t>
            </a:r>
            <a:endParaRPr sz="6400">
              <a:solidFill>
                <a:srgbClr val="434343"/>
              </a:solidFill>
            </a:endParaRPr>
          </a:p>
          <a:p>
            <a:pPr indent="0" lvl="0" marL="0" rtl="0" algn="ctr">
              <a:lnSpc>
                <a:spcPct val="100000"/>
              </a:lnSpc>
              <a:spcBef>
                <a:spcPts val="0"/>
              </a:spcBef>
              <a:spcAft>
                <a:spcPts val="0"/>
              </a:spcAft>
              <a:buNone/>
            </a:pPr>
            <a:r>
              <a:rPr lang="es" sz="6400">
                <a:solidFill>
                  <a:srgbClr val="434343"/>
                </a:solidFill>
              </a:rPr>
              <a:t>looking forward</a:t>
            </a:r>
            <a:endParaRPr sz="6400">
              <a:solidFill>
                <a:srgbClr val="434343"/>
              </a:solidFill>
            </a:endParaRPr>
          </a:p>
        </p:txBody>
      </p:sp>
      <p:sp>
        <p:nvSpPr>
          <p:cNvPr id="463" name="Google Shape;463;p5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64" name="Google Shape;464;p57"/>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did we learn, and where do we go from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200"/>
              <a:t>Model Comparison</a:t>
            </a:r>
            <a:endParaRPr b="0" sz="1000">
              <a:solidFill>
                <a:srgbClr val="999999"/>
              </a:solidFill>
              <a:latin typeface="Ubuntu Light"/>
              <a:ea typeface="Ubuntu Light"/>
              <a:cs typeface="Ubuntu Light"/>
              <a:sym typeface="Ubuntu Light"/>
            </a:endParaRPr>
          </a:p>
        </p:txBody>
      </p:sp>
      <p:pic>
        <p:nvPicPr>
          <p:cNvPr id="470" name="Google Shape;470;p58"/>
          <p:cNvPicPr preferRelativeResize="0"/>
          <p:nvPr/>
        </p:nvPicPr>
        <p:blipFill>
          <a:blip r:embed="rId3">
            <a:alphaModFix/>
          </a:blip>
          <a:stretch>
            <a:fillRect/>
          </a:stretch>
        </p:blipFill>
        <p:spPr>
          <a:xfrm>
            <a:off x="2627275" y="732163"/>
            <a:ext cx="5988600" cy="3679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idx="1" type="subTitle"/>
          </p:nvPr>
        </p:nvSpPr>
        <p:spPr>
          <a:xfrm>
            <a:off x="2675900" y="2547750"/>
            <a:ext cx="4226400" cy="19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Linear SVC model produces the highest f1 scores and average accuracy.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
              <a:t>It also makes sense since we are producing a binary result </a:t>
            </a:r>
            <a:r>
              <a:rPr lang="es"/>
              <a:t>for every dimension</a:t>
            </a:r>
            <a:r>
              <a:rPr lang="es"/>
              <a:t>. SVC works well with tabular data and classifying into two groups. It is also better in capturing the bigger picture.</a:t>
            </a:r>
            <a:endParaRPr/>
          </a:p>
        </p:txBody>
      </p:sp>
      <p:sp>
        <p:nvSpPr>
          <p:cNvPr id="476" name="Google Shape;476;p59"/>
          <p:cNvSpPr txBox="1"/>
          <p:nvPr>
            <p:ph type="title"/>
          </p:nvPr>
        </p:nvSpPr>
        <p:spPr>
          <a:xfrm>
            <a:off x="2675900" y="1220000"/>
            <a:ext cx="4123800" cy="12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3600">
                <a:solidFill>
                  <a:srgbClr val="666666"/>
                </a:solidFill>
              </a:rPr>
              <a:t>Our choice of model - linearSVC</a:t>
            </a:r>
            <a:endParaRPr b="1" sz="3600">
              <a:solidFill>
                <a:srgbClr val="666666"/>
              </a:solidFill>
            </a:endParaRPr>
          </a:p>
        </p:txBody>
      </p:sp>
      <p:sp>
        <p:nvSpPr>
          <p:cNvPr id="477" name="Google Shape;477;p59"/>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idx="1" type="body"/>
          </p:nvPr>
        </p:nvSpPr>
        <p:spPr>
          <a:xfrm>
            <a:off x="1633500" y="1609825"/>
            <a:ext cx="5877000" cy="27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rgbClr val="000000"/>
                </a:solidFill>
              </a:rPr>
              <a:t>At current stage of the project, we discovered a few points we can improve in the future:</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The class imbalance for the E-I and N-S axes. This can be solved with a resampling of the dataset.</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We can continue to tweak the model parameters to improve the accuracy</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Currently we are 100% relying on TFIDF for the features. We could try generating our own features and use those as the input of our model.</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We can make our frontend more appealing in terms of content, styling and creative elements.</a:t>
            </a:r>
            <a:endParaRPr>
              <a:solidFill>
                <a:srgbClr val="000000"/>
              </a:solidFill>
            </a:endParaRPr>
          </a:p>
        </p:txBody>
      </p:sp>
      <p:sp>
        <p:nvSpPr>
          <p:cNvPr id="483" name="Google Shape;483;p60"/>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Next Steps and Points to improve</a:t>
            </a:r>
            <a:endParaRPr sz="2400">
              <a:solidFill>
                <a:srgbClr val="434343"/>
              </a:solidFill>
            </a:endParaRPr>
          </a:p>
        </p:txBody>
      </p:sp>
      <p:sp>
        <p:nvSpPr>
          <p:cNvPr id="484" name="Google Shape;484;p6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5. Interactive Application</a:t>
            </a:r>
            <a:endParaRPr sz="6400">
              <a:solidFill>
                <a:srgbClr val="434343"/>
              </a:solidFill>
            </a:endParaRPr>
          </a:p>
        </p:txBody>
      </p:sp>
      <p:sp>
        <p:nvSpPr>
          <p:cNvPr id="490" name="Google Shape;490;p6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91" name="Google Shape;491;p61"/>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Now it’s your turn!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97" name="Google Shape;497;p6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98" name="Google Shape;498;p62"/>
          <p:cNvSpPr txBox="1"/>
          <p:nvPr>
            <p:ph idx="4294967295" type="title"/>
          </p:nvPr>
        </p:nvSpPr>
        <p:spPr>
          <a:xfrm>
            <a:off x="5456475" y="2176125"/>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Front-End </a:t>
            </a:r>
            <a:endParaRPr>
              <a:solidFill>
                <a:srgbClr val="434343"/>
              </a:solidFill>
            </a:endParaRPr>
          </a:p>
          <a:p>
            <a:pPr indent="0" lvl="0" marL="0" rtl="0" algn="ctr">
              <a:lnSpc>
                <a:spcPct val="100000"/>
              </a:lnSpc>
              <a:spcBef>
                <a:spcPts val="0"/>
              </a:spcBef>
              <a:spcAft>
                <a:spcPts val="0"/>
              </a:spcAft>
              <a:buSzPts val="2200"/>
              <a:buNone/>
            </a:pPr>
            <a:r>
              <a:rPr lang="es">
                <a:solidFill>
                  <a:srgbClr val="434343"/>
                </a:solidFill>
              </a:rPr>
              <a:t>Preview</a:t>
            </a:r>
            <a:endParaRPr b="1">
              <a:solidFill>
                <a:srgbClr val="434343"/>
              </a:solidFill>
            </a:endParaRPr>
          </a:p>
        </p:txBody>
      </p:sp>
      <p:pic>
        <p:nvPicPr>
          <p:cNvPr id="499" name="Google Shape;499;p62"/>
          <p:cNvPicPr preferRelativeResize="0"/>
          <p:nvPr/>
        </p:nvPicPr>
        <p:blipFill>
          <a:blip r:embed="rId3">
            <a:alphaModFix/>
          </a:blip>
          <a:stretch>
            <a:fillRect/>
          </a:stretch>
        </p:blipFill>
        <p:spPr>
          <a:xfrm>
            <a:off x="0" y="-25"/>
            <a:ext cx="5629541" cy="51435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3"/>
          <p:cNvPicPr preferRelativeResize="0"/>
          <p:nvPr/>
        </p:nvPicPr>
        <p:blipFill>
          <a:blip r:embed="rId3">
            <a:alphaModFix/>
          </a:blip>
          <a:stretch>
            <a:fillRect/>
          </a:stretch>
        </p:blipFill>
        <p:spPr>
          <a:xfrm>
            <a:off x="5710725" y="0"/>
            <a:ext cx="3433286" cy="5143500"/>
          </a:xfrm>
          <a:prstGeom prst="rect">
            <a:avLst/>
          </a:prstGeom>
          <a:noFill/>
          <a:ln>
            <a:noFill/>
          </a:ln>
        </p:spPr>
      </p:pic>
      <p:sp>
        <p:nvSpPr>
          <p:cNvPr id="505" name="Google Shape;505;p63"/>
          <p:cNvSpPr txBox="1"/>
          <p:nvPr>
            <p:ph type="title"/>
          </p:nvPr>
        </p:nvSpPr>
        <p:spPr>
          <a:xfrm>
            <a:off x="499850" y="951300"/>
            <a:ext cx="4272900" cy="607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rgbClr val="434343"/>
                </a:solidFill>
              </a:rPr>
              <a:t>T</a:t>
            </a:r>
            <a:r>
              <a:rPr lang="es">
                <a:solidFill>
                  <a:srgbClr val="434343"/>
                </a:solidFill>
              </a:rPr>
              <a:t>he Application</a:t>
            </a:r>
            <a:endParaRPr>
              <a:solidFill>
                <a:srgbClr val="434343"/>
              </a:solidFill>
            </a:endParaRPr>
          </a:p>
        </p:txBody>
      </p:sp>
      <p:sp>
        <p:nvSpPr>
          <p:cNvPr id="506" name="Google Shape;506;p63"/>
          <p:cNvSpPr txBox="1"/>
          <p:nvPr>
            <p:ph idx="1" type="subTitle"/>
          </p:nvPr>
        </p:nvSpPr>
        <p:spPr>
          <a:xfrm>
            <a:off x="737850" y="1729225"/>
            <a:ext cx="3671100" cy="24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rgbClr val="999999"/>
                </a:solidFill>
              </a:rPr>
              <a:t>The front-end allows the user to input some of their writings or recent posts on social media. </a:t>
            </a:r>
            <a:endParaRPr sz="1600">
              <a:solidFill>
                <a:srgbClr val="999999"/>
              </a:solidFill>
            </a:endParaRPr>
          </a:p>
          <a:p>
            <a:pPr indent="0" lvl="0" marL="0" rtl="0" algn="l">
              <a:lnSpc>
                <a:spcPct val="100000"/>
              </a:lnSpc>
              <a:spcBef>
                <a:spcPts val="0"/>
              </a:spcBef>
              <a:spcAft>
                <a:spcPts val="0"/>
              </a:spcAft>
              <a:buSzPts val="1400"/>
              <a:buNone/>
            </a:pPr>
            <a:r>
              <a:rPr lang="es" sz="1600">
                <a:solidFill>
                  <a:srgbClr val="999999"/>
                </a:solidFill>
              </a:rPr>
              <a:t>The text is taken from the input box, cleaned and goes through the ML model to produce the personality result.</a:t>
            </a:r>
            <a:endParaRPr sz="1600">
              <a:solidFill>
                <a:srgbClr val="999999"/>
              </a:solidFill>
            </a:endParaRPr>
          </a:p>
          <a:p>
            <a:pPr indent="0" lvl="0" marL="0" rtl="0" algn="l">
              <a:lnSpc>
                <a:spcPct val="100000"/>
              </a:lnSpc>
              <a:spcBef>
                <a:spcPts val="0"/>
              </a:spcBef>
              <a:spcAft>
                <a:spcPts val="0"/>
              </a:spcAft>
              <a:buSzPts val="1400"/>
              <a:buNone/>
            </a:pPr>
            <a:r>
              <a:rPr lang="es" sz="1600">
                <a:solidFill>
                  <a:srgbClr val="999999"/>
                </a:solidFill>
              </a:rPr>
              <a:t>The final result is then printed on the front-end to share with the user.</a:t>
            </a:r>
            <a:endParaRPr sz="1600">
              <a:solidFill>
                <a:srgbClr val="999999"/>
              </a:solidFill>
            </a:endParaRPr>
          </a:p>
        </p:txBody>
      </p:sp>
      <p:cxnSp>
        <p:nvCxnSpPr>
          <p:cNvPr id="507" name="Google Shape;507;p63"/>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508" name="Google Shape;508;p6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4"/>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6. About the creators</a:t>
            </a:r>
            <a:endParaRPr sz="6400">
              <a:solidFill>
                <a:srgbClr val="434343"/>
              </a:solidFill>
            </a:endParaRPr>
          </a:p>
        </p:txBody>
      </p:sp>
      <p:sp>
        <p:nvSpPr>
          <p:cNvPr id="514" name="Google Shape;514;p6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515" name="Google Shape;515;p64"/>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Who are we?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p:nvPr/>
        </p:nvSpPr>
        <p:spPr>
          <a:xfrm>
            <a:off x="11273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5"/>
          <p:cNvSpPr/>
          <p:nvPr/>
        </p:nvSpPr>
        <p:spPr>
          <a:xfrm>
            <a:off x="28705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5"/>
          <p:cNvSpPr/>
          <p:nvPr/>
        </p:nvSpPr>
        <p:spPr>
          <a:xfrm>
            <a:off x="46686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5"/>
          <p:cNvSpPr/>
          <p:nvPr/>
        </p:nvSpPr>
        <p:spPr>
          <a:xfrm>
            <a:off x="64667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5"/>
          <p:cNvSpPr/>
          <p:nvPr/>
        </p:nvSpPr>
        <p:spPr>
          <a:xfrm>
            <a:off x="111900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5"/>
          <p:cNvSpPr/>
          <p:nvPr/>
        </p:nvSpPr>
        <p:spPr>
          <a:xfrm>
            <a:off x="2870538"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5"/>
          <p:cNvSpPr/>
          <p:nvPr/>
        </p:nvSpPr>
        <p:spPr>
          <a:xfrm>
            <a:off x="46686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5"/>
          <p:cNvSpPr/>
          <p:nvPr/>
        </p:nvSpPr>
        <p:spPr>
          <a:xfrm>
            <a:off x="64667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65"/>
          <p:cNvGrpSpPr/>
          <p:nvPr/>
        </p:nvGrpSpPr>
        <p:grpSpPr>
          <a:xfrm>
            <a:off x="3223652" y="1895511"/>
            <a:ext cx="876646" cy="872307"/>
            <a:chOff x="-55202750" y="3198925"/>
            <a:chExt cx="318225" cy="316650"/>
          </a:xfrm>
        </p:grpSpPr>
        <p:sp>
          <p:nvSpPr>
            <p:cNvPr id="529" name="Google Shape;529;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30" name="Google Shape;530;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531" name="Google Shape;531;p65"/>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DAVENEL DENIS</a:t>
            </a:r>
            <a:endParaRPr b="1" i="0" sz="900" u="none" cap="none" strike="noStrike">
              <a:solidFill>
                <a:srgbClr val="434343"/>
              </a:solidFill>
              <a:latin typeface="Ubuntu"/>
              <a:ea typeface="Ubuntu"/>
              <a:cs typeface="Ubuntu"/>
              <a:sym typeface="Ubuntu"/>
            </a:endParaRPr>
          </a:p>
        </p:txBody>
      </p:sp>
      <p:sp>
        <p:nvSpPr>
          <p:cNvPr id="532" name="Google Shape;532;p65"/>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JING JIN</a:t>
            </a:r>
            <a:endParaRPr b="1" i="0" sz="900" u="none" cap="none" strike="noStrike">
              <a:solidFill>
                <a:srgbClr val="434343"/>
              </a:solidFill>
              <a:latin typeface="Ubuntu"/>
              <a:ea typeface="Ubuntu"/>
              <a:cs typeface="Ubuntu"/>
              <a:sym typeface="Ubuntu"/>
            </a:endParaRPr>
          </a:p>
        </p:txBody>
      </p:sp>
      <p:sp>
        <p:nvSpPr>
          <p:cNvPr id="533" name="Google Shape;533;p65"/>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STEVEN WALK</a:t>
            </a:r>
            <a:endParaRPr b="1" i="0" sz="900" u="none" cap="none" strike="noStrike">
              <a:solidFill>
                <a:srgbClr val="434343"/>
              </a:solidFill>
              <a:latin typeface="Ubuntu"/>
              <a:ea typeface="Ubuntu"/>
              <a:cs typeface="Ubuntu"/>
              <a:sym typeface="Ubuntu"/>
            </a:endParaRPr>
          </a:p>
        </p:txBody>
      </p:sp>
      <p:sp>
        <p:nvSpPr>
          <p:cNvPr id="534" name="Google Shape;534;p65"/>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SHAUN WANG</a:t>
            </a:r>
            <a:endParaRPr b="1" i="0" sz="900" u="none" cap="none" strike="noStrike">
              <a:solidFill>
                <a:srgbClr val="434343"/>
              </a:solidFill>
              <a:latin typeface="Ubuntu"/>
              <a:ea typeface="Ubuntu"/>
              <a:cs typeface="Ubuntu"/>
              <a:sym typeface="Ubuntu"/>
            </a:endParaRPr>
          </a:p>
        </p:txBody>
      </p:sp>
      <p:sp>
        <p:nvSpPr>
          <p:cNvPr id="535" name="Google Shape;535;p65"/>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6" name="Google Shape;536;p65"/>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7" name="Google Shape;537;p65"/>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8" name="Google Shape;538;p65"/>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grpSp>
        <p:nvGrpSpPr>
          <p:cNvPr id="539" name="Google Shape;539;p65"/>
          <p:cNvGrpSpPr/>
          <p:nvPr/>
        </p:nvGrpSpPr>
        <p:grpSpPr>
          <a:xfrm>
            <a:off x="1459401" y="1870710"/>
            <a:ext cx="808200" cy="921910"/>
            <a:chOff x="-57940525" y="3590375"/>
            <a:chExt cx="279625" cy="319000"/>
          </a:xfrm>
        </p:grpSpPr>
        <p:sp>
          <p:nvSpPr>
            <p:cNvPr id="540" name="Google Shape;540;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1" name="Google Shape;541;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2" name="Google Shape;542;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3" name="Google Shape;543;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4" name="Google Shape;544;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545" name="Google Shape;545;p65"/>
          <p:cNvGrpSpPr/>
          <p:nvPr/>
        </p:nvGrpSpPr>
        <p:grpSpPr>
          <a:xfrm>
            <a:off x="4940219" y="1845625"/>
            <a:ext cx="854198" cy="972050"/>
            <a:chOff x="-52832000" y="3192625"/>
            <a:chExt cx="279625" cy="318225"/>
          </a:xfrm>
        </p:grpSpPr>
        <p:sp>
          <p:nvSpPr>
            <p:cNvPr id="546" name="Google Shape;546;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7" name="Google Shape;547;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8" name="Google Shape;548;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9" name="Google Shape;549;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0" name="Google Shape;550;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1" name="Google Shape;551;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2" name="Google Shape;552;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3" name="Google Shape;553;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cxnSp>
        <p:nvCxnSpPr>
          <p:cNvPr id="554" name="Google Shape;554;p65"/>
          <p:cNvCxnSpPr/>
          <p:nvPr/>
        </p:nvCxnSpPr>
        <p:spPr>
          <a:xfrm>
            <a:off x="1773225"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5" name="Google Shape;555;p65"/>
          <p:cNvCxnSpPr/>
          <p:nvPr/>
        </p:nvCxnSpPr>
        <p:spPr>
          <a:xfrm>
            <a:off x="3580300"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6" name="Google Shape;556;p65"/>
          <p:cNvCxnSpPr/>
          <p:nvPr/>
        </p:nvCxnSpPr>
        <p:spPr>
          <a:xfrm>
            <a:off x="5340813"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7" name="Google Shape;557;p65"/>
          <p:cNvCxnSpPr/>
          <p:nvPr/>
        </p:nvCxnSpPr>
        <p:spPr>
          <a:xfrm>
            <a:off x="7138900" y="3919150"/>
            <a:ext cx="192000" cy="0"/>
          </a:xfrm>
          <a:prstGeom prst="straightConnector1">
            <a:avLst/>
          </a:prstGeom>
          <a:noFill/>
          <a:ln cap="flat" cmpd="sng" w="28575">
            <a:solidFill>
              <a:srgbClr val="81ECEC"/>
            </a:solidFill>
            <a:prstDash val="solid"/>
            <a:round/>
            <a:headEnd len="sm" w="sm" type="none"/>
            <a:tailEnd len="sm" w="sm" type="none"/>
          </a:ln>
        </p:spPr>
      </p:cxnSp>
      <p:sp>
        <p:nvSpPr>
          <p:cNvPr id="558" name="Google Shape;558;p6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559" name="Google Shape;559;p65"/>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000"/>
              <a:t>Talk about your TEAM</a:t>
            </a:r>
            <a:endParaRPr/>
          </a:p>
        </p:txBody>
      </p:sp>
      <p:grpSp>
        <p:nvGrpSpPr>
          <p:cNvPr id="560" name="Google Shape;560;p65"/>
          <p:cNvGrpSpPr/>
          <p:nvPr/>
        </p:nvGrpSpPr>
        <p:grpSpPr>
          <a:xfrm>
            <a:off x="6754282" y="1968665"/>
            <a:ext cx="961239" cy="847362"/>
            <a:chOff x="-55576850" y="3198125"/>
            <a:chExt cx="279625" cy="319025"/>
          </a:xfrm>
        </p:grpSpPr>
        <p:sp>
          <p:nvSpPr>
            <p:cNvPr id="561" name="Google Shape;561;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2" name="Google Shape;562;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3" name="Google Shape;563;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4" name="Google Shape;564;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sp>
        <p:nvSpPr>
          <p:cNvPr id="569" name="Google Shape;569;p66"/>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txBox="1"/>
          <p:nvPr>
            <p:ph idx="4294967295" type="body"/>
          </p:nvPr>
        </p:nvSpPr>
        <p:spPr>
          <a:xfrm>
            <a:off x="2563700" y="2953800"/>
            <a:ext cx="4240500" cy="102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1200">
                <a:solidFill>
                  <a:srgbClr val="434343"/>
                </a:solidFill>
              </a:rPr>
              <a:t>Does anyone have any questions?</a:t>
            </a:r>
            <a:endParaRPr sz="1200">
              <a:solidFill>
                <a:srgbClr val="434343"/>
              </a:solidFill>
            </a:endParaRPr>
          </a:p>
          <a:p>
            <a:pPr indent="0" lvl="0" marL="0" rtl="0" algn="ctr">
              <a:lnSpc>
                <a:spcPct val="100000"/>
              </a:lnSpc>
              <a:spcBef>
                <a:spcPts val="0"/>
              </a:spcBef>
              <a:spcAft>
                <a:spcPts val="0"/>
              </a:spcAft>
              <a:buClr>
                <a:schemeClr val="dk1"/>
              </a:buClr>
              <a:buSzPts val="1100"/>
              <a:buFont typeface="Arial"/>
              <a:buNone/>
            </a:pPr>
            <a:r>
              <a:t/>
            </a:r>
            <a:endParaRPr sz="1200">
              <a:solidFill>
                <a:srgbClr val="434343"/>
              </a:solidFill>
            </a:endParaRPr>
          </a:p>
          <a:p>
            <a:pPr indent="0" lvl="0" marL="0" rtl="0" algn="ctr">
              <a:lnSpc>
                <a:spcPct val="100000"/>
              </a:lnSpc>
              <a:spcBef>
                <a:spcPts val="0"/>
              </a:spcBef>
              <a:spcAft>
                <a:spcPts val="0"/>
              </a:spcAft>
              <a:buSzPts val="1400"/>
              <a:buNone/>
            </a:pPr>
            <a:r>
              <a:rPr lang="es" sz="1200">
                <a:solidFill>
                  <a:srgbClr val="434343"/>
                </a:solidFill>
              </a:rPr>
              <a:t>Github: https://github.com/shaunwang1350/MyersBriggsMLProject</a:t>
            </a:r>
            <a:endParaRPr sz="1200">
              <a:solidFill>
                <a:srgbClr val="434343"/>
              </a:solidFill>
            </a:endParaRPr>
          </a:p>
        </p:txBody>
      </p:sp>
      <p:cxnSp>
        <p:nvCxnSpPr>
          <p:cNvPr id="572" name="Google Shape;572;p66"/>
          <p:cNvCxnSpPr/>
          <p:nvPr/>
        </p:nvCxnSpPr>
        <p:spPr>
          <a:xfrm>
            <a:off x="4233850" y="3374100"/>
            <a:ext cx="676200" cy="0"/>
          </a:xfrm>
          <a:prstGeom prst="straightConnector1">
            <a:avLst/>
          </a:prstGeom>
          <a:noFill/>
          <a:ln cap="flat" cmpd="sng" w="76200">
            <a:solidFill>
              <a:srgbClr val="81ECEC"/>
            </a:solidFill>
            <a:prstDash val="solid"/>
            <a:round/>
            <a:headEnd len="sm" w="sm" type="none"/>
            <a:tailEnd len="sm" w="sm" type="none"/>
          </a:ln>
        </p:spPr>
      </p:cxnSp>
      <p:sp>
        <p:nvSpPr>
          <p:cNvPr id="573" name="Google Shape;573;p66"/>
          <p:cNvSpPr txBox="1"/>
          <p:nvPr>
            <p:ph idx="4294967295"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574" name="Google Shape;574;p66"/>
          <p:cNvSpPr txBox="1"/>
          <p:nvPr>
            <p:ph type="ctrTitle"/>
          </p:nvPr>
        </p:nvSpPr>
        <p:spPr>
          <a:xfrm>
            <a:off x="3094000" y="1515550"/>
            <a:ext cx="2955900" cy="8535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solidFill>
                  <a:srgbClr val="434343"/>
                </a:solidFill>
              </a:rPr>
              <a:t>T</a:t>
            </a:r>
            <a:r>
              <a:rPr lang="es"/>
              <a:t>hanks</a:t>
            </a:r>
            <a:r>
              <a:rPr lang="es" sz="3600">
                <a:solidFill>
                  <a:srgbClr val="434343"/>
                </a:solidFill>
              </a:rPr>
              <a:t>!</a:t>
            </a:r>
            <a:endParaRPr i="1">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635000" lvl="0" marL="457200" rtl="0" algn="ctr">
              <a:lnSpc>
                <a:spcPct val="100000"/>
              </a:lnSpc>
              <a:spcBef>
                <a:spcPts val="0"/>
              </a:spcBef>
              <a:spcAft>
                <a:spcPts val="0"/>
              </a:spcAft>
              <a:buClr>
                <a:srgbClr val="434343"/>
              </a:buClr>
              <a:buSzPts val="6400"/>
              <a:buAutoNum type="arabicPeriod"/>
            </a:pPr>
            <a:r>
              <a:rPr lang="es" sz="6400">
                <a:solidFill>
                  <a:srgbClr val="434343"/>
                </a:solidFill>
              </a:rPr>
              <a:t>Background</a:t>
            </a:r>
            <a:endParaRPr sz="6400">
              <a:solidFill>
                <a:srgbClr val="434343"/>
              </a:solidFill>
            </a:endParaRPr>
          </a:p>
        </p:txBody>
      </p:sp>
      <p:sp>
        <p:nvSpPr>
          <p:cNvPr id="222" name="Google Shape;222;p3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23" name="Google Shape;223;p31"/>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is the Myers-Briggs Type Indicator (MBTI), and why measure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570050" y="993900"/>
            <a:ext cx="3438000" cy="1114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s" sz="4500">
                <a:solidFill>
                  <a:srgbClr val="434343"/>
                </a:solidFill>
              </a:rPr>
              <a:t>Personality</a:t>
            </a:r>
            <a:endParaRPr b="1" sz="4500">
              <a:solidFill>
                <a:srgbClr val="434343"/>
              </a:solidFill>
            </a:endParaRPr>
          </a:p>
        </p:txBody>
      </p:sp>
      <p:sp>
        <p:nvSpPr>
          <p:cNvPr id="229" name="Google Shape;229;p32"/>
          <p:cNvSpPr txBox="1"/>
          <p:nvPr>
            <p:ph idx="1" type="subTitle"/>
          </p:nvPr>
        </p:nvSpPr>
        <p:spPr>
          <a:xfrm>
            <a:off x="614775" y="2191300"/>
            <a:ext cx="4091700" cy="18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1700"/>
              <a:t>Myers-Briggs Type Indicator (MBTI) is one of the most prevalent personality tests in the world. Its purpose is to categorize psychological profiles based on the assumption that variations in everyday behavior are ordered, consistent, and capable of being categorized. Currently, the MBTI test is performed by an online quiz.</a:t>
            </a:r>
            <a:endParaRPr sz="1700"/>
          </a:p>
        </p:txBody>
      </p:sp>
      <p:sp>
        <p:nvSpPr>
          <p:cNvPr id="230" name="Google Shape;230;p3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cxnSp>
        <p:nvCxnSpPr>
          <p:cNvPr id="231" name="Google Shape;231;p32"/>
          <p:cNvCxnSpPr/>
          <p:nvPr/>
        </p:nvCxnSpPr>
        <p:spPr>
          <a:xfrm>
            <a:off x="678525" y="2060575"/>
            <a:ext cx="676200" cy="0"/>
          </a:xfrm>
          <a:prstGeom prst="straightConnector1">
            <a:avLst/>
          </a:prstGeom>
          <a:noFill/>
          <a:ln cap="flat" cmpd="sng" w="76200">
            <a:solidFill>
              <a:schemeClr val="accent1"/>
            </a:solidFill>
            <a:prstDash val="solid"/>
            <a:round/>
            <a:headEnd len="sm" w="sm" type="none"/>
            <a:tailEnd len="sm" w="sm" type="none"/>
          </a:ln>
        </p:spPr>
      </p:cxnSp>
      <p:pic>
        <p:nvPicPr>
          <p:cNvPr id="232" name="Google Shape;232;p32"/>
          <p:cNvPicPr preferRelativeResize="0"/>
          <p:nvPr/>
        </p:nvPicPr>
        <p:blipFill rotWithShape="1">
          <a:blip r:embed="rId3">
            <a:alphaModFix/>
          </a:blip>
          <a:srcRect b="3410" l="20146" r="22553" t="7080"/>
          <a:stretch/>
        </p:blipFill>
        <p:spPr>
          <a:xfrm>
            <a:off x="4914750" y="522225"/>
            <a:ext cx="3674500" cy="382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 type="subTitle"/>
          </p:nvPr>
        </p:nvSpPr>
        <p:spPr>
          <a:xfrm>
            <a:off x="1686250" y="2547750"/>
            <a:ext cx="5901000" cy="1941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Char char="●"/>
            </a:pPr>
            <a:r>
              <a:rPr lang="es">
                <a:solidFill>
                  <a:srgbClr val="000000"/>
                </a:solidFill>
              </a:rPr>
              <a:t>T</a:t>
            </a:r>
            <a:r>
              <a:rPr lang="es">
                <a:solidFill>
                  <a:srgbClr val="000000"/>
                </a:solidFill>
              </a:rPr>
              <a:t>he quiz often includes intrinsic biases because the subject is conscious of the quiz processes and will answer accordingly. </a:t>
            </a:r>
            <a:endParaRPr>
              <a:solidFill>
                <a:srgbClr val="000000"/>
              </a:solidFill>
            </a:endParaRPr>
          </a:p>
          <a:p>
            <a:pPr indent="-317500" lvl="0" marL="457200" rtl="0" algn="l">
              <a:lnSpc>
                <a:spcPct val="100000"/>
              </a:lnSpc>
              <a:spcBef>
                <a:spcPts val="0"/>
              </a:spcBef>
              <a:spcAft>
                <a:spcPts val="0"/>
              </a:spcAft>
              <a:buClr>
                <a:srgbClr val="000000"/>
              </a:buClr>
              <a:buSzPts val="1400"/>
              <a:buChar char="●"/>
            </a:pPr>
            <a:r>
              <a:rPr lang="es">
                <a:solidFill>
                  <a:srgbClr val="000000"/>
                </a:solidFill>
              </a:rPr>
              <a:t>Therefore, we wanted to create a more objective process for testing MBTI. </a:t>
            </a:r>
            <a:endParaRPr>
              <a:solidFill>
                <a:srgbClr val="000000"/>
              </a:solidFill>
            </a:endParaRPr>
          </a:p>
          <a:p>
            <a:pPr indent="-317500" lvl="0" marL="457200" rtl="0" algn="l">
              <a:lnSpc>
                <a:spcPct val="100000"/>
              </a:lnSpc>
              <a:spcBef>
                <a:spcPts val="0"/>
              </a:spcBef>
              <a:spcAft>
                <a:spcPts val="0"/>
              </a:spcAft>
              <a:buClr>
                <a:srgbClr val="000000"/>
              </a:buClr>
              <a:buSzPts val="1400"/>
              <a:buChar char="●"/>
            </a:pPr>
            <a:r>
              <a:rPr lang="es">
                <a:solidFill>
                  <a:srgbClr val="000000"/>
                </a:solidFill>
              </a:rPr>
              <a:t>By inputting writing from the subject, we hope to train a machine learning model to predict their personality category through text analytics. Hopefully, this will eliminate input biases from the subject.</a:t>
            </a:r>
            <a:endParaRPr>
              <a:solidFill>
                <a:srgbClr val="000000"/>
              </a:solidFill>
            </a:endParaRPr>
          </a:p>
        </p:txBody>
      </p:sp>
      <p:sp>
        <p:nvSpPr>
          <p:cNvPr id="238" name="Google Shape;238;p33"/>
          <p:cNvSpPr txBox="1"/>
          <p:nvPr>
            <p:ph type="title"/>
          </p:nvPr>
        </p:nvSpPr>
        <p:spPr>
          <a:xfrm>
            <a:off x="2675900" y="1220000"/>
            <a:ext cx="4377000" cy="12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3600">
                <a:solidFill>
                  <a:srgbClr val="666666"/>
                </a:solidFill>
              </a:rPr>
              <a:t>The Problem with the quiz</a:t>
            </a:r>
            <a:endParaRPr b="1" sz="3600">
              <a:solidFill>
                <a:srgbClr val="666666"/>
              </a:solidFill>
            </a:endParaRPr>
          </a:p>
        </p:txBody>
      </p:sp>
      <p:sp>
        <p:nvSpPr>
          <p:cNvPr id="239" name="Google Shape;239;p33"/>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solidFill>
                  <a:srgbClr val="434343"/>
                </a:solidFill>
              </a:rPr>
              <a:t>Description of the Data Source</a:t>
            </a:r>
            <a:endParaRPr sz="2400">
              <a:solidFill>
                <a:srgbClr val="434343"/>
              </a:solidFill>
            </a:endParaRPr>
          </a:p>
        </p:txBody>
      </p:sp>
      <p:sp>
        <p:nvSpPr>
          <p:cNvPr id="245" name="Google Shape;245;p3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cxnSp>
        <p:nvCxnSpPr>
          <p:cNvPr id="246" name="Google Shape;246;p34"/>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247" name="Google Shape;247;p34"/>
          <p:cNvSpPr txBox="1"/>
          <p:nvPr>
            <p:ph idx="1" type="subTitle"/>
          </p:nvPr>
        </p:nvSpPr>
        <p:spPr>
          <a:xfrm>
            <a:off x="679475" y="1643050"/>
            <a:ext cx="3535200" cy="265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000000"/>
                </a:solidFill>
              </a:rPr>
              <a:t>The Myers-Briggs Type Indicator (MBTI) is a taxonomy that divides everyone into 16 distinct personality types across four axes:</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Introversion (I) – Extroversion (E)</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Intuition (N) – Sensing (S)</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Thinking (T) – Feeling (F)</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Judging (J) – Perceiving (P)</a:t>
            </a:r>
            <a:endParaRPr>
              <a:solidFill>
                <a:srgbClr val="000000"/>
              </a:solidFill>
            </a:endParaRPr>
          </a:p>
        </p:txBody>
      </p:sp>
      <p:sp>
        <p:nvSpPr>
          <p:cNvPr id="248" name="Google Shape;248;p34"/>
          <p:cNvSpPr txBox="1"/>
          <p:nvPr>
            <p:ph idx="3" type="subTitle"/>
          </p:nvPr>
        </p:nvSpPr>
        <p:spPr>
          <a:xfrm>
            <a:off x="4798475" y="1643050"/>
            <a:ext cx="3675900" cy="21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The dataset contains ~ 8,600 observations (people), where each observation gives a person’s:</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317500" lvl="0" marL="457200" marR="0" rtl="0" algn="l">
              <a:lnSpc>
                <a:spcPct val="100000"/>
              </a:lnSpc>
              <a:spcBef>
                <a:spcPts val="0"/>
              </a:spcBef>
              <a:spcAft>
                <a:spcPts val="0"/>
              </a:spcAft>
              <a:buClr>
                <a:srgbClr val="000000"/>
              </a:buClr>
              <a:buSzPts val="1400"/>
              <a:buChar char="●"/>
            </a:pPr>
            <a:r>
              <a:rPr lang="es">
                <a:solidFill>
                  <a:srgbClr val="000000"/>
                </a:solidFill>
              </a:rPr>
              <a:t>Myers-Briggs personality type (as a four-letter code)</a:t>
            </a:r>
            <a:endParaRPr>
              <a:solidFill>
                <a:srgbClr val="000000"/>
              </a:solidFill>
            </a:endParaRPr>
          </a:p>
          <a:p>
            <a:pPr indent="-317500" lvl="0" marL="457200" marR="0" rtl="0" algn="l">
              <a:lnSpc>
                <a:spcPct val="100000"/>
              </a:lnSpc>
              <a:spcBef>
                <a:spcPts val="0"/>
              </a:spcBef>
              <a:spcAft>
                <a:spcPts val="0"/>
              </a:spcAft>
              <a:buClr>
                <a:srgbClr val="000000"/>
              </a:buClr>
              <a:buSzPts val="1400"/>
              <a:buChar char="●"/>
            </a:pPr>
            <a:r>
              <a:rPr lang="es">
                <a:solidFill>
                  <a:srgbClr val="000000"/>
                </a:solidFill>
              </a:rPr>
              <a:t>An excerpt containing the last 50 posts on their PersonalityCafe forum (each entry separated by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p:txBody>
      </p:sp>
      <p:sp>
        <p:nvSpPr>
          <p:cNvPr id="249" name="Google Shape;249;p34"/>
          <p:cNvSpPr txBox="1"/>
          <p:nvPr/>
        </p:nvSpPr>
        <p:spPr>
          <a:xfrm>
            <a:off x="674550" y="3999425"/>
            <a:ext cx="77949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latin typeface="Ubuntu Light"/>
                <a:ea typeface="Ubuntu Light"/>
                <a:cs typeface="Ubuntu Light"/>
                <a:sym typeface="Ubuntu Light"/>
              </a:rPr>
              <a:t>** </a:t>
            </a:r>
            <a:r>
              <a:rPr lang="es">
                <a:latin typeface="Ubuntu Light"/>
                <a:ea typeface="Ubuntu Light"/>
                <a:cs typeface="Ubuntu Light"/>
                <a:sym typeface="Ubuntu Light"/>
              </a:rPr>
              <a:t>This data was collected through the PersonalityCafe forum, as it provides a large selection of people and their MBTI personality types, as well as what they have written.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5"/>
          <p:cNvPicPr preferRelativeResize="0"/>
          <p:nvPr/>
        </p:nvPicPr>
        <p:blipFill rotWithShape="1">
          <a:blip r:embed="rId3">
            <a:alphaModFix/>
          </a:blip>
          <a:srcRect b="0" l="29140" r="11617" t="0"/>
          <a:stretch/>
        </p:blipFill>
        <p:spPr>
          <a:xfrm>
            <a:off x="5076829" y="0"/>
            <a:ext cx="4067175" cy="5143500"/>
          </a:xfrm>
          <a:prstGeom prst="rect">
            <a:avLst/>
          </a:prstGeom>
          <a:noFill/>
          <a:ln>
            <a:noFill/>
          </a:ln>
        </p:spPr>
      </p:pic>
      <p:sp>
        <p:nvSpPr>
          <p:cNvPr id="255" name="Google Shape;255;p35"/>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rgbClr val="434343"/>
                </a:solidFill>
              </a:rPr>
              <a:t>Questions we want to solve with the data</a:t>
            </a:r>
            <a:endParaRPr>
              <a:solidFill>
                <a:srgbClr val="434343"/>
              </a:solidFill>
            </a:endParaRPr>
          </a:p>
        </p:txBody>
      </p:sp>
      <p:sp>
        <p:nvSpPr>
          <p:cNvPr id="256" name="Google Shape;256;p35"/>
          <p:cNvSpPr txBox="1"/>
          <p:nvPr>
            <p:ph idx="1" type="subTitle"/>
          </p:nvPr>
        </p:nvSpPr>
        <p:spPr>
          <a:xfrm>
            <a:off x="737850" y="1729225"/>
            <a:ext cx="3671100" cy="24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solidFill>
                <a:srgbClr val="000000"/>
              </a:solidFill>
            </a:endParaRPr>
          </a:p>
          <a:p>
            <a:pPr indent="0" lvl="0" marL="0" rtl="0" algn="l">
              <a:lnSpc>
                <a:spcPct val="100000"/>
              </a:lnSpc>
              <a:spcBef>
                <a:spcPts val="0"/>
              </a:spcBef>
              <a:spcAft>
                <a:spcPts val="0"/>
              </a:spcAft>
              <a:buSzPts val="1400"/>
              <a:buNone/>
            </a:pPr>
            <a:r>
              <a:rPr lang="es" sz="1600">
                <a:solidFill>
                  <a:srgbClr val="000000"/>
                </a:solidFill>
              </a:rPr>
              <a:t>Explore and analyze the data to see if any patterns can be detected in specific types and their style of writing.</a:t>
            </a:r>
            <a:endParaRPr sz="1600">
              <a:solidFill>
                <a:srgbClr val="000000"/>
              </a:solidFill>
            </a:endParaRPr>
          </a:p>
          <a:p>
            <a:pPr indent="0" lvl="0" marL="0" rtl="0" algn="l">
              <a:lnSpc>
                <a:spcPct val="100000"/>
              </a:lnSpc>
              <a:spcBef>
                <a:spcPts val="0"/>
              </a:spcBef>
              <a:spcAft>
                <a:spcPts val="0"/>
              </a:spcAft>
              <a:buSzPts val="1400"/>
              <a:buNone/>
            </a:pPr>
            <a:r>
              <a:t/>
            </a:r>
            <a:endParaRPr sz="1600">
              <a:solidFill>
                <a:srgbClr val="000000"/>
              </a:solidFill>
            </a:endParaRPr>
          </a:p>
          <a:p>
            <a:pPr indent="0" lvl="0" marL="0" rtl="0" algn="l">
              <a:lnSpc>
                <a:spcPct val="100000"/>
              </a:lnSpc>
              <a:spcBef>
                <a:spcPts val="0"/>
              </a:spcBef>
              <a:spcAft>
                <a:spcPts val="0"/>
              </a:spcAft>
              <a:buSzPts val="1400"/>
              <a:buNone/>
            </a:pPr>
            <a:r>
              <a:rPr lang="es" sz="1600">
                <a:solidFill>
                  <a:srgbClr val="000000"/>
                </a:solidFill>
              </a:rPr>
              <a:t>Create a Machine Learning model that is able to predict the personality type based on the writing input, so the quiz taker bias is removed.</a:t>
            </a:r>
            <a:endParaRPr sz="1600">
              <a:solidFill>
                <a:srgbClr val="000000"/>
              </a:solidFill>
            </a:endParaRPr>
          </a:p>
        </p:txBody>
      </p:sp>
      <p:cxnSp>
        <p:nvCxnSpPr>
          <p:cNvPr id="257" name="Google Shape;257;p35"/>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258" name="Google Shape;258;p3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2. Data Analysis</a:t>
            </a:r>
            <a:endParaRPr sz="6400">
              <a:solidFill>
                <a:srgbClr val="434343"/>
              </a:solidFill>
            </a:endParaRPr>
          </a:p>
        </p:txBody>
      </p:sp>
      <p:sp>
        <p:nvSpPr>
          <p:cNvPr id="264" name="Google Shape;264;p3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265" name="Google Shape;265;p36"/>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All about the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